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Inter Bold" charset="1" panose="020B0802030000000004"/>
      <p:regular r:id="rId60"/>
    </p:embeddedFont>
    <p:embeddedFont>
      <p:font typeface="Inter" charset="1" panose="020B0502030000000004"/>
      <p:regular r:id="rId61"/>
    </p:embeddedFont>
    <p:embeddedFont>
      <p:font typeface="Araboto" charset="1" panose="0200050000000000000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15" Target="../media/image46.png" Type="http://schemas.openxmlformats.org/officeDocument/2006/relationships/image"/><Relationship Id="rId16" Target="../media/image47.png" Type="http://schemas.openxmlformats.org/officeDocument/2006/relationships/image"/><Relationship Id="rId17" Target="../media/image48.png" Type="http://schemas.openxmlformats.org/officeDocument/2006/relationships/image"/><Relationship Id="rId18" Target="../media/image49.png" Type="http://schemas.openxmlformats.org/officeDocument/2006/relationships/image"/><Relationship Id="rId19" Target="../media/image50.png" Type="http://schemas.openxmlformats.org/officeDocument/2006/relationships/image"/><Relationship Id="rId2" Target="../media/image34.png" Type="http://schemas.openxmlformats.org/officeDocument/2006/relationships/image"/><Relationship Id="rId20" Target="../media/image51.png" Type="http://schemas.openxmlformats.org/officeDocument/2006/relationships/image"/><Relationship Id="rId21" Target="../media/image52.png" Type="http://schemas.openxmlformats.org/officeDocument/2006/relationships/image"/><Relationship Id="rId22" Target="../media/image53.png" Type="http://schemas.openxmlformats.org/officeDocument/2006/relationships/image"/><Relationship Id="rId23" Target="../media/image54.png" Type="http://schemas.openxmlformats.org/officeDocument/2006/relationships/image"/><Relationship Id="rId24" Target="../media/image55.png" Type="http://schemas.openxmlformats.org/officeDocument/2006/relationships/image"/><Relationship Id="rId25" Target="../media/image56.png" Type="http://schemas.openxmlformats.org/officeDocument/2006/relationships/image"/><Relationship Id="rId26" Target="../media/image57.png" Type="http://schemas.openxmlformats.org/officeDocument/2006/relationships/image"/><Relationship Id="rId27" Target="../media/image58.png" Type="http://schemas.openxmlformats.org/officeDocument/2006/relationships/image"/><Relationship Id="rId28" Target="../media/image59.png" Type="http://schemas.openxmlformats.org/officeDocument/2006/relationships/image"/><Relationship Id="rId29" Target="../media/image60.png" Type="http://schemas.openxmlformats.org/officeDocument/2006/relationships/image"/><Relationship Id="rId3" Target="../media/image35.png" Type="http://schemas.openxmlformats.org/officeDocument/2006/relationships/image"/><Relationship Id="rId30" Target="../media/image61.png" Type="http://schemas.openxmlformats.org/officeDocument/2006/relationships/image"/><Relationship Id="rId31" Target="../media/image62.png" Type="http://schemas.openxmlformats.org/officeDocument/2006/relationships/image"/><Relationship Id="rId32" Target="../media/image63.png" Type="http://schemas.openxmlformats.org/officeDocument/2006/relationships/image"/><Relationship Id="rId33" Target="../media/image64.png" Type="http://schemas.openxmlformats.org/officeDocument/2006/relationships/image"/><Relationship Id="rId34" Target="../media/image65.png" Type="http://schemas.openxmlformats.org/officeDocument/2006/relationships/image"/><Relationship Id="rId35" Target="../media/image66.png" Type="http://schemas.openxmlformats.org/officeDocument/2006/relationships/image"/><Relationship Id="rId36" Target="../media/image67.png" Type="http://schemas.openxmlformats.org/officeDocument/2006/relationships/image"/><Relationship Id="rId37" Target="../media/image68.png" Type="http://schemas.openxmlformats.org/officeDocument/2006/relationships/image"/><Relationship Id="rId38" Target="../media/image69.png" Type="http://schemas.openxmlformats.org/officeDocument/2006/relationships/image"/><Relationship Id="rId39" Target="../media/image70.png" Type="http://schemas.openxmlformats.org/officeDocument/2006/relationships/image"/><Relationship Id="rId4" Target="../media/image36.png" Type="http://schemas.openxmlformats.org/officeDocument/2006/relationships/image"/><Relationship Id="rId40" Target="../media/image71.png" Type="http://schemas.openxmlformats.org/officeDocument/2006/relationships/image"/><Relationship Id="rId41" Target="../media/image72.png" Type="http://schemas.openxmlformats.org/officeDocument/2006/relationships/image"/><Relationship Id="rId42" Target="../media/image73.png" Type="http://schemas.openxmlformats.org/officeDocument/2006/relationships/image"/><Relationship Id="rId43" Target="../media/image74.png" Type="http://schemas.openxmlformats.org/officeDocument/2006/relationships/image"/><Relationship Id="rId44" Target="../media/image75.png" Type="http://schemas.openxmlformats.org/officeDocument/2006/relationships/image"/><Relationship Id="rId45" Target="../media/image76.png" Type="http://schemas.openxmlformats.org/officeDocument/2006/relationships/image"/><Relationship Id="rId46" Target="../media/image77.png" Type="http://schemas.openxmlformats.org/officeDocument/2006/relationships/image"/><Relationship Id="rId47" Target="../media/image78.png" Type="http://schemas.openxmlformats.org/officeDocument/2006/relationships/image"/><Relationship Id="rId48" Target="../media/image79.png" Type="http://schemas.openxmlformats.org/officeDocument/2006/relationships/image"/><Relationship Id="rId49" Target="../media/image80.png" Type="http://schemas.openxmlformats.org/officeDocument/2006/relationships/image"/><Relationship Id="rId5" Target="../media/image9.png" Type="http://schemas.openxmlformats.org/officeDocument/2006/relationships/image"/><Relationship Id="rId50" Target="../media/image81.png" Type="http://schemas.openxmlformats.org/officeDocument/2006/relationships/image"/><Relationship Id="rId51" Target="../media/image82.png" Type="http://schemas.openxmlformats.org/officeDocument/2006/relationships/image"/><Relationship Id="rId52" Target="../media/image83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Relationship Id="rId6" Target="../media/image89.png" Type="http://schemas.openxmlformats.org/officeDocument/2006/relationships/image"/><Relationship Id="rId7" Target="../media/image90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png" Type="http://schemas.openxmlformats.org/officeDocument/2006/relationships/image"/><Relationship Id="rId11" Target="../media/image101.png" Type="http://schemas.openxmlformats.org/officeDocument/2006/relationships/image"/><Relationship Id="rId12" Target="../media/image102.png" Type="http://schemas.openxmlformats.org/officeDocument/2006/relationships/image"/><Relationship Id="rId13" Target="../media/image103.png" Type="http://schemas.openxmlformats.org/officeDocument/2006/relationships/image"/><Relationship Id="rId14" Target="../media/image9.png" Type="http://schemas.openxmlformats.org/officeDocument/2006/relationships/image"/><Relationship Id="rId2" Target="../media/image92.png" Type="http://schemas.openxmlformats.org/officeDocument/2006/relationships/image"/><Relationship Id="rId3" Target="../media/image93.png" Type="http://schemas.openxmlformats.org/officeDocument/2006/relationships/image"/><Relationship Id="rId4" Target="../media/image94.png" Type="http://schemas.openxmlformats.org/officeDocument/2006/relationships/image"/><Relationship Id="rId5" Target="../media/image95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Relationship Id="rId8" Target="../media/image98.pn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9.png" Type="http://schemas.openxmlformats.org/officeDocument/2006/relationships/image"/><Relationship Id="rId4" Target="../media/image86.png" Type="http://schemas.openxmlformats.org/officeDocument/2006/relationships/image"/><Relationship Id="rId5" Target="../media/image10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9.png" Type="http://schemas.openxmlformats.org/officeDocument/2006/relationships/image"/><Relationship Id="rId4" Target="../media/image10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png" Type="http://schemas.openxmlformats.org/officeDocument/2006/relationships/image"/><Relationship Id="rId12" Target="../media/image118.png" Type="http://schemas.openxmlformats.org/officeDocument/2006/relationships/image"/><Relationship Id="rId2" Target="../media/image109.png" Type="http://schemas.openxmlformats.org/officeDocument/2006/relationships/image"/><Relationship Id="rId3" Target="../media/image9.pn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Relationship Id="rId3" Target="../media/image9.png" Type="http://schemas.openxmlformats.org/officeDocument/2006/relationships/image"/><Relationship Id="rId4" Target="../media/image10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Relationship Id="rId3" Target="../media/image121.png" Type="http://schemas.openxmlformats.org/officeDocument/2006/relationships/image"/><Relationship Id="rId4" Target="../media/image122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png" Type="http://schemas.openxmlformats.org/officeDocument/2006/relationships/image"/><Relationship Id="rId3" Target="../media/image124.png" Type="http://schemas.openxmlformats.org/officeDocument/2006/relationships/image"/><Relationship Id="rId4" Target="../media/image125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6.png" Type="http://schemas.openxmlformats.org/officeDocument/2006/relationships/image"/><Relationship Id="rId3" Target="../media/image127.png" Type="http://schemas.openxmlformats.org/officeDocument/2006/relationships/image"/><Relationship Id="rId4" Target="../media/image12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9.png" Type="http://schemas.openxmlformats.org/officeDocument/2006/relationships/image"/><Relationship Id="rId3" Target="../media/image9.png" Type="http://schemas.openxmlformats.org/officeDocument/2006/relationships/image"/><Relationship Id="rId4" Target="../media/image13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32.png" Type="http://schemas.openxmlformats.org/officeDocument/2006/relationships/image"/><Relationship Id="rId4" Target="../media/image13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4.png" Type="http://schemas.openxmlformats.org/officeDocument/2006/relationships/image"/><Relationship Id="rId3" Target="../media/image1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6.png" Type="http://schemas.openxmlformats.org/officeDocument/2006/relationships/image"/><Relationship Id="rId3" Target="../media/image137.png" Type="http://schemas.openxmlformats.org/officeDocument/2006/relationships/image"/><Relationship Id="rId4" Target="../media/image13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9.png" Type="http://schemas.openxmlformats.org/officeDocument/2006/relationships/image"/><Relationship Id="rId3" Target="../media/image14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4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4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43.png" Type="http://schemas.openxmlformats.org/officeDocument/2006/relationships/image"/><Relationship Id="rId4" Target="../media/image14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45.png" Type="http://schemas.openxmlformats.org/officeDocument/2006/relationships/image"/><Relationship Id="rId4" Target="../media/image14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8.png" Type="http://schemas.openxmlformats.org/officeDocument/2006/relationships/image"/><Relationship Id="rId3" Target="../media/image140.png" Type="http://schemas.openxmlformats.org/officeDocument/2006/relationships/image"/><Relationship Id="rId4" Target="../media/image14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5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43.png" Type="http://schemas.openxmlformats.org/officeDocument/2006/relationships/image"/><Relationship Id="rId4" Target="../media/image151.png" Type="http://schemas.openxmlformats.org/officeDocument/2006/relationships/image"/><Relationship Id="rId5" Target="../media/image14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45.png" Type="http://schemas.openxmlformats.org/officeDocument/2006/relationships/image"/><Relationship Id="rId4" Target="../media/image152.png" Type="http://schemas.openxmlformats.org/officeDocument/2006/relationships/image"/><Relationship Id="rId5" Target="../media/image14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53.png" Type="http://schemas.openxmlformats.org/officeDocument/2006/relationships/image"/><Relationship Id="rId4" Target="../media/image154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55.png" Type="http://schemas.openxmlformats.org/officeDocument/2006/relationships/image"/><Relationship Id="rId4" Target="../media/image156.png" Type="http://schemas.openxmlformats.org/officeDocument/2006/relationships/image"/><Relationship Id="rId5" Target="../media/image15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58.png" Type="http://schemas.openxmlformats.org/officeDocument/2006/relationships/image"/><Relationship Id="rId4" Target="../media/image159.png" Type="http://schemas.openxmlformats.org/officeDocument/2006/relationships/image"/><Relationship Id="rId5" Target="../media/image16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1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140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2.png" Type="http://schemas.openxmlformats.org/officeDocument/2006/relationships/image"/><Relationship Id="rId3" Target="../media/image140.png" Type="http://schemas.openxmlformats.org/officeDocument/2006/relationships/image"/><Relationship Id="rId4" Target="../media/image163.png" Type="http://schemas.openxmlformats.org/officeDocument/2006/relationships/image"/><Relationship Id="rId5" Target="../media/image16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5.png" Type="http://schemas.openxmlformats.org/officeDocument/2006/relationships/image"/><Relationship Id="rId3" Target="../embeddings/oleObject2.bin" Type="http://schemas.openxmlformats.org/officeDocument/2006/relationships/oleObject"/><Relationship Id="rId4" Target="../media/image14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66.png" Type="http://schemas.openxmlformats.org/officeDocument/2006/relationships/image"/><Relationship Id="rId4" Target="../media/image167.png" Type="http://schemas.openxmlformats.org/officeDocument/2006/relationships/image"/><Relationship Id="rId5" Target="../media/image168.png" Type="http://schemas.openxmlformats.org/officeDocument/2006/relationships/image"/><Relationship Id="rId6" Target="../media/image169.jpeg" Type="http://schemas.openxmlformats.org/officeDocument/2006/relationships/image"/><Relationship Id="rId7" Target="../media/VAG2iiKGz3A.mp4" Type="http://schemas.openxmlformats.org/officeDocument/2006/relationships/video"/><Relationship Id="rId8" Target="../media/VAG2iiKGz3A.mp4" Type="http://schemas.microsoft.com/office/2007/relationships/media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66.png" Type="http://schemas.openxmlformats.org/officeDocument/2006/relationships/image"/><Relationship Id="rId4" Target="../media/image167.png" Type="http://schemas.openxmlformats.org/officeDocument/2006/relationships/image"/><Relationship Id="rId5" Target="../media/image170.jpeg" Type="http://schemas.openxmlformats.org/officeDocument/2006/relationships/image"/><Relationship Id="rId6" Target="../media/VAG2ivIuAF8.mp4" Type="http://schemas.openxmlformats.org/officeDocument/2006/relationships/video"/><Relationship Id="rId7" Target="../media/VAG2ivIuAF8.mp4" Type="http://schemas.microsoft.com/office/2007/relationships/media"/><Relationship Id="rId8" Target="../media/image17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23gE2FpQ.mp4" Type="http://schemas.microsoft.com/office/2007/relationships/media"/><Relationship Id="rId2" Target="../media/image140.png" Type="http://schemas.openxmlformats.org/officeDocument/2006/relationships/image"/><Relationship Id="rId3" Target="../media/image172.png" Type="http://schemas.openxmlformats.org/officeDocument/2006/relationships/image"/><Relationship Id="rId4" Target="../media/image173.png" Type="http://schemas.openxmlformats.org/officeDocument/2006/relationships/image"/><Relationship Id="rId5" Target="../media/image174.png" Type="http://schemas.openxmlformats.org/officeDocument/2006/relationships/image"/><Relationship Id="rId6" Target="../media/image175.png" Type="http://schemas.openxmlformats.org/officeDocument/2006/relationships/image"/><Relationship Id="rId7" Target="../media/image176.png" Type="http://schemas.openxmlformats.org/officeDocument/2006/relationships/image"/><Relationship Id="rId8" Target="../media/image177.jpeg" Type="http://schemas.openxmlformats.org/officeDocument/2006/relationships/image"/><Relationship Id="rId9" Target="../media/VAG23gE2FpQ.mp4" Type="http://schemas.openxmlformats.org/officeDocument/2006/relationships/video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0.png" Type="http://schemas.openxmlformats.org/officeDocument/2006/relationships/image"/><Relationship Id="rId3" Target="../media/image178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9.png" Type="http://schemas.openxmlformats.org/officeDocument/2006/relationships/image"/><Relationship Id="rId3" Target="../media/image14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0623" y="2925543"/>
            <a:ext cx="6773353" cy="6452436"/>
          </a:xfrm>
          <a:custGeom>
            <a:avLst/>
            <a:gdLst/>
            <a:ahLst/>
            <a:cxnLst/>
            <a:rect r="r" b="b" t="t" l="l"/>
            <a:pathLst>
              <a:path h="6452436" w="6773353">
                <a:moveTo>
                  <a:pt x="0" y="0"/>
                </a:moveTo>
                <a:lnTo>
                  <a:pt x="6773353" y="0"/>
                </a:lnTo>
                <a:lnTo>
                  <a:pt x="6773353" y="6452437"/>
                </a:lnTo>
                <a:lnTo>
                  <a:pt x="0" y="645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7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5861" y="3444625"/>
            <a:ext cx="9116913" cy="142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Trabalho N2 - Pesquisa Operacional</a:t>
            </a:r>
          </a:p>
          <a:p>
            <a:pPr algn="ctr">
              <a:lnSpc>
                <a:spcPts val="5740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1575861" y="4496778"/>
            <a:ext cx="911691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528013" y="7388148"/>
            <a:ext cx="711335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00767" y="9280466"/>
            <a:ext cx="2436443" cy="810117"/>
          </a:xfrm>
          <a:custGeom>
            <a:avLst/>
            <a:gdLst/>
            <a:ahLst/>
            <a:cxnLst/>
            <a:rect r="r" b="b" t="t" l="l"/>
            <a:pathLst>
              <a:path h="810117" w="2436443">
                <a:moveTo>
                  <a:pt x="0" y="0"/>
                </a:moveTo>
                <a:lnTo>
                  <a:pt x="2436442" y="0"/>
                </a:lnTo>
                <a:lnTo>
                  <a:pt x="2436442" y="810117"/>
                </a:lnTo>
                <a:lnTo>
                  <a:pt x="0" y="810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153990" y="-142130"/>
            <a:ext cx="20595981" cy="325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79"/>
              </a:lnSpc>
            </a:pPr>
            <a:r>
              <a:rPr lang="en-US" sz="1891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Jaisson Group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679" y="4797809"/>
            <a:ext cx="6473875" cy="127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6281" indent="-398140" lvl="1">
              <a:lnSpc>
                <a:spcPts val="5163"/>
              </a:lnSpc>
              <a:buFont typeface="Arial"/>
              <a:buChar char="•"/>
            </a:pPr>
            <a:r>
              <a:rPr lang="en-US" b="true" sz="36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Maruan Biasi El Achkar</a:t>
            </a:r>
          </a:p>
          <a:p>
            <a:pPr algn="l" marL="796281" indent="-398140" lvl="1">
              <a:lnSpc>
                <a:spcPts val="5163"/>
              </a:lnSpc>
              <a:buFont typeface="Arial"/>
              <a:buChar char="•"/>
            </a:pPr>
            <a:r>
              <a:rPr lang="en-US" b="true" sz="36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Ricardo Falcão Schlieper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8013" y="7482387"/>
            <a:ext cx="11249241" cy="173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Curso: Engenharia de Software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Matéria: Pesquisa Operacional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Professor: Jaisson Potrich dos Reis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 de 54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988266" cy="10287000"/>
          </a:xfrm>
          <a:custGeom>
            <a:avLst/>
            <a:gdLst/>
            <a:ahLst/>
            <a:cxnLst/>
            <a:rect r="r" b="b" t="t" l="l"/>
            <a:pathLst>
              <a:path h="10287000" w="8988266">
                <a:moveTo>
                  <a:pt x="0" y="0"/>
                </a:moveTo>
                <a:lnTo>
                  <a:pt x="8988266" y="0"/>
                </a:lnTo>
                <a:lnTo>
                  <a:pt x="89882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90525" y="0"/>
            <a:ext cx="1777903" cy="3294912"/>
          </a:xfrm>
          <a:custGeom>
            <a:avLst/>
            <a:gdLst/>
            <a:ahLst/>
            <a:cxnLst/>
            <a:rect r="r" b="b" t="t" l="l"/>
            <a:pathLst>
              <a:path h="3294912" w="1777903">
                <a:moveTo>
                  <a:pt x="0" y="0"/>
                </a:moveTo>
                <a:lnTo>
                  <a:pt x="1777903" y="0"/>
                </a:lnTo>
                <a:lnTo>
                  <a:pt x="1777903" y="3294912"/>
                </a:lnTo>
                <a:lnTo>
                  <a:pt x="0" y="329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453" t="-15833" r="-501234" b="-1470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88266" y="532750"/>
            <a:ext cx="9477486" cy="3121470"/>
          </a:xfrm>
          <a:custGeom>
            <a:avLst/>
            <a:gdLst/>
            <a:ahLst/>
            <a:cxnLst/>
            <a:rect r="r" b="b" t="t" l="l"/>
            <a:pathLst>
              <a:path h="3121470" w="9477486">
                <a:moveTo>
                  <a:pt x="0" y="0"/>
                </a:moveTo>
                <a:lnTo>
                  <a:pt x="9477486" y="0"/>
                </a:lnTo>
                <a:lnTo>
                  <a:pt x="9477486" y="3121470"/>
                </a:lnTo>
                <a:lnTo>
                  <a:pt x="0" y="312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798" t="-46597" r="-5863" b="-462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88266" y="3505338"/>
            <a:ext cx="9477486" cy="3141930"/>
          </a:xfrm>
          <a:custGeom>
            <a:avLst/>
            <a:gdLst/>
            <a:ahLst/>
            <a:cxnLst/>
            <a:rect r="r" b="b" t="t" l="l"/>
            <a:pathLst>
              <a:path h="3141930" w="9477486">
                <a:moveTo>
                  <a:pt x="0" y="0"/>
                </a:moveTo>
                <a:lnTo>
                  <a:pt x="9477486" y="0"/>
                </a:lnTo>
                <a:lnTo>
                  <a:pt x="9477486" y="3141930"/>
                </a:lnTo>
                <a:lnTo>
                  <a:pt x="0" y="3141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834" t="-64462" r="-6071" b="-274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88266" y="6647268"/>
            <a:ext cx="9477486" cy="3106982"/>
          </a:xfrm>
          <a:custGeom>
            <a:avLst/>
            <a:gdLst/>
            <a:ahLst/>
            <a:cxnLst/>
            <a:rect r="r" b="b" t="t" l="l"/>
            <a:pathLst>
              <a:path h="3106982" w="9477486">
                <a:moveTo>
                  <a:pt x="0" y="0"/>
                </a:moveTo>
                <a:lnTo>
                  <a:pt x="9477486" y="0"/>
                </a:lnTo>
                <a:lnTo>
                  <a:pt x="9477486" y="3106982"/>
                </a:lnTo>
                <a:lnTo>
                  <a:pt x="0" y="310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438" t="-62300" r="-5526" b="-3041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68428" y="0"/>
            <a:ext cx="1719838" cy="3294912"/>
          </a:xfrm>
          <a:custGeom>
            <a:avLst/>
            <a:gdLst/>
            <a:ahLst/>
            <a:cxnLst/>
            <a:rect r="r" b="b" t="t" l="l"/>
            <a:pathLst>
              <a:path h="3294912" w="1719838">
                <a:moveTo>
                  <a:pt x="0" y="0"/>
                </a:moveTo>
                <a:lnTo>
                  <a:pt x="1719838" y="0"/>
                </a:lnTo>
                <a:lnTo>
                  <a:pt x="1719838" y="3294912"/>
                </a:lnTo>
                <a:lnTo>
                  <a:pt x="0" y="329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4783" t="-15833" r="-74751" b="-147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10 de 54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845" y="770553"/>
            <a:ext cx="8745894" cy="8745894"/>
          </a:xfrm>
          <a:custGeom>
            <a:avLst/>
            <a:gdLst/>
            <a:ahLst/>
            <a:cxnLst/>
            <a:rect r="r" b="b" t="t" l="l"/>
            <a:pathLst>
              <a:path h="8745894" w="8745894">
                <a:moveTo>
                  <a:pt x="0" y="0"/>
                </a:moveTo>
                <a:lnTo>
                  <a:pt x="8745894" y="0"/>
                </a:lnTo>
                <a:lnTo>
                  <a:pt x="8745894" y="8745894"/>
                </a:lnTo>
                <a:lnTo>
                  <a:pt x="0" y="8745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9261" y="770553"/>
            <a:ext cx="8745894" cy="8745894"/>
          </a:xfrm>
          <a:custGeom>
            <a:avLst/>
            <a:gdLst/>
            <a:ahLst/>
            <a:cxnLst/>
            <a:rect r="r" b="b" t="t" l="l"/>
            <a:pathLst>
              <a:path h="8745894" w="8745894">
                <a:moveTo>
                  <a:pt x="0" y="0"/>
                </a:moveTo>
                <a:lnTo>
                  <a:pt x="8745894" y="0"/>
                </a:lnTo>
                <a:lnTo>
                  <a:pt x="8745894" y="8745894"/>
                </a:lnTo>
                <a:lnTo>
                  <a:pt x="0" y="8745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11 de 54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1470"/>
            <a:ext cx="13722765" cy="9856721"/>
          </a:xfrm>
          <a:custGeom>
            <a:avLst/>
            <a:gdLst/>
            <a:ahLst/>
            <a:cxnLst/>
            <a:rect r="r" b="b" t="t" l="l"/>
            <a:pathLst>
              <a:path h="9856721" w="13722765">
                <a:moveTo>
                  <a:pt x="0" y="0"/>
                </a:moveTo>
                <a:lnTo>
                  <a:pt x="13722765" y="0"/>
                </a:lnTo>
                <a:lnTo>
                  <a:pt x="13722765" y="9856720"/>
                </a:lnTo>
                <a:lnTo>
                  <a:pt x="0" y="985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58" t="-7026" r="-33456" b="-33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2765" y="1125043"/>
            <a:ext cx="4494604" cy="4416207"/>
          </a:xfrm>
          <a:custGeom>
            <a:avLst/>
            <a:gdLst/>
            <a:ahLst/>
            <a:cxnLst/>
            <a:rect r="r" b="b" t="t" l="l"/>
            <a:pathLst>
              <a:path h="4416207" w="4494604">
                <a:moveTo>
                  <a:pt x="0" y="0"/>
                </a:moveTo>
                <a:lnTo>
                  <a:pt x="4494604" y="0"/>
                </a:lnTo>
                <a:lnTo>
                  <a:pt x="4494604" y="4416207"/>
                </a:lnTo>
                <a:lnTo>
                  <a:pt x="0" y="441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558" t="-125921" r="-298454" b="-1673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22765" y="6289876"/>
            <a:ext cx="1834383" cy="3239136"/>
          </a:xfrm>
          <a:custGeom>
            <a:avLst/>
            <a:gdLst/>
            <a:ahLst/>
            <a:cxnLst/>
            <a:rect r="r" b="b" t="t" l="l"/>
            <a:pathLst>
              <a:path h="3239136" w="1834383">
                <a:moveTo>
                  <a:pt x="0" y="0"/>
                </a:moveTo>
                <a:lnTo>
                  <a:pt x="1834383" y="0"/>
                </a:lnTo>
                <a:lnTo>
                  <a:pt x="1834383" y="3239136"/>
                </a:lnTo>
                <a:lnTo>
                  <a:pt x="0" y="3239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341" t="-2665" r="-39532" b="-373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26424" y="6296190"/>
            <a:ext cx="2420485" cy="3232823"/>
          </a:xfrm>
          <a:custGeom>
            <a:avLst/>
            <a:gdLst/>
            <a:ahLst/>
            <a:cxnLst/>
            <a:rect r="r" b="b" t="t" l="l"/>
            <a:pathLst>
              <a:path h="3232823" w="2420485">
                <a:moveTo>
                  <a:pt x="0" y="0"/>
                </a:moveTo>
                <a:lnTo>
                  <a:pt x="2420486" y="0"/>
                </a:lnTo>
                <a:lnTo>
                  <a:pt x="2420486" y="3232822"/>
                </a:lnTo>
                <a:lnTo>
                  <a:pt x="0" y="3232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533" t="0" r="-20344" b="-697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12 de 54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1134" y="1270489"/>
            <a:ext cx="15599564" cy="8437030"/>
          </a:xfrm>
          <a:custGeom>
            <a:avLst/>
            <a:gdLst/>
            <a:ahLst/>
            <a:cxnLst/>
            <a:rect r="r" b="b" t="t" l="l"/>
            <a:pathLst>
              <a:path h="8437030" w="15599564">
                <a:moveTo>
                  <a:pt x="0" y="0"/>
                </a:moveTo>
                <a:lnTo>
                  <a:pt x="15599563" y="0"/>
                </a:lnTo>
                <a:lnTo>
                  <a:pt x="15599563" y="8437030"/>
                </a:lnTo>
                <a:lnTo>
                  <a:pt x="0" y="8437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25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70697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13 de 54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654" y="63500"/>
            <a:ext cx="1542501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Composição das Rações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2787" y="691833"/>
            <a:ext cx="12105213" cy="5976949"/>
          </a:xfrm>
          <a:custGeom>
            <a:avLst/>
            <a:gdLst/>
            <a:ahLst/>
            <a:cxnLst/>
            <a:rect r="r" b="b" t="t" l="l"/>
            <a:pathLst>
              <a:path h="5976949" w="12105213">
                <a:moveTo>
                  <a:pt x="0" y="0"/>
                </a:moveTo>
                <a:lnTo>
                  <a:pt x="12105213" y="0"/>
                </a:lnTo>
                <a:lnTo>
                  <a:pt x="12105213" y="5976949"/>
                </a:lnTo>
                <a:lnTo>
                  <a:pt x="0" y="597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63313" y="2319181"/>
            <a:ext cx="5136324" cy="1361126"/>
          </a:xfrm>
          <a:custGeom>
            <a:avLst/>
            <a:gdLst/>
            <a:ahLst/>
            <a:cxnLst/>
            <a:rect r="r" b="b" t="t" l="l"/>
            <a:pathLst>
              <a:path h="1361126" w="5136324">
                <a:moveTo>
                  <a:pt x="0" y="0"/>
                </a:moveTo>
                <a:lnTo>
                  <a:pt x="5136324" y="0"/>
                </a:lnTo>
                <a:lnTo>
                  <a:pt x="5136324" y="1361126"/>
                </a:lnTo>
                <a:lnTo>
                  <a:pt x="0" y="136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868" y="8068642"/>
            <a:ext cx="3572152" cy="687639"/>
          </a:xfrm>
          <a:custGeom>
            <a:avLst/>
            <a:gdLst/>
            <a:ahLst/>
            <a:cxnLst/>
            <a:rect r="r" b="b" t="t" l="l"/>
            <a:pathLst>
              <a:path h="687639" w="3572152">
                <a:moveTo>
                  <a:pt x="0" y="0"/>
                </a:moveTo>
                <a:lnTo>
                  <a:pt x="3572152" y="0"/>
                </a:lnTo>
                <a:lnTo>
                  <a:pt x="3572152" y="687639"/>
                </a:lnTo>
                <a:lnTo>
                  <a:pt x="0" y="687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5507" y="8891014"/>
            <a:ext cx="3656314" cy="845523"/>
          </a:xfrm>
          <a:custGeom>
            <a:avLst/>
            <a:gdLst/>
            <a:ahLst/>
            <a:cxnLst/>
            <a:rect r="r" b="b" t="t" l="l"/>
            <a:pathLst>
              <a:path h="845523" w="3656314">
                <a:moveTo>
                  <a:pt x="0" y="0"/>
                </a:moveTo>
                <a:lnTo>
                  <a:pt x="3656314" y="0"/>
                </a:lnTo>
                <a:lnTo>
                  <a:pt x="3656314" y="845522"/>
                </a:lnTo>
                <a:lnTo>
                  <a:pt x="0" y="845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0128" y="4301463"/>
            <a:ext cx="4167585" cy="1614939"/>
          </a:xfrm>
          <a:custGeom>
            <a:avLst/>
            <a:gdLst/>
            <a:ahLst/>
            <a:cxnLst/>
            <a:rect r="r" b="b" t="t" l="l"/>
            <a:pathLst>
              <a:path h="1614939" w="4167585">
                <a:moveTo>
                  <a:pt x="0" y="0"/>
                </a:moveTo>
                <a:lnTo>
                  <a:pt x="4167585" y="0"/>
                </a:lnTo>
                <a:lnTo>
                  <a:pt x="4167585" y="1614939"/>
                </a:lnTo>
                <a:lnTo>
                  <a:pt x="0" y="1614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34932" y="7652352"/>
            <a:ext cx="1103929" cy="1103929"/>
          </a:xfrm>
          <a:custGeom>
            <a:avLst/>
            <a:gdLst/>
            <a:ahLst/>
            <a:cxnLst/>
            <a:rect r="r" b="b" t="t" l="l"/>
            <a:pathLst>
              <a:path h="1103929" w="1103929">
                <a:moveTo>
                  <a:pt x="0" y="0"/>
                </a:moveTo>
                <a:lnTo>
                  <a:pt x="1103929" y="0"/>
                </a:lnTo>
                <a:lnTo>
                  <a:pt x="1103929" y="1103929"/>
                </a:lnTo>
                <a:lnTo>
                  <a:pt x="0" y="1103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93360" y="5230437"/>
            <a:ext cx="4227510" cy="2372690"/>
          </a:xfrm>
          <a:custGeom>
            <a:avLst/>
            <a:gdLst/>
            <a:ahLst/>
            <a:cxnLst/>
            <a:rect r="r" b="b" t="t" l="l"/>
            <a:pathLst>
              <a:path h="2372690" w="4227510">
                <a:moveTo>
                  <a:pt x="0" y="0"/>
                </a:moveTo>
                <a:lnTo>
                  <a:pt x="4227510" y="0"/>
                </a:lnTo>
                <a:lnTo>
                  <a:pt x="4227510" y="2372690"/>
                </a:lnTo>
                <a:lnTo>
                  <a:pt x="0" y="23726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71569" y="6911532"/>
            <a:ext cx="2355589" cy="1161870"/>
          </a:xfrm>
          <a:custGeom>
            <a:avLst/>
            <a:gdLst/>
            <a:ahLst/>
            <a:cxnLst/>
            <a:rect r="r" b="b" t="t" l="l"/>
            <a:pathLst>
              <a:path h="1161870" w="2355589">
                <a:moveTo>
                  <a:pt x="0" y="0"/>
                </a:moveTo>
                <a:lnTo>
                  <a:pt x="2355589" y="0"/>
                </a:lnTo>
                <a:lnTo>
                  <a:pt x="2355589" y="1161870"/>
                </a:lnTo>
                <a:lnTo>
                  <a:pt x="0" y="1161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37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34476" y="4556209"/>
            <a:ext cx="3616021" cy="425366"/>
          </a:xfrm>
          <a:custGeom>
            <a:avLst/>
            <a:gdLst/>
            <a:ahLst/>
            <a:cxnLst/>
            <a:rect r="r" b="b" t="t" l="l"/>
            <a:pathLst>
              <a:path h="425366" w="3616021">
                <a:moveTo>
                  <a:pt x="0" y="0"/>
                </a:moveTo>
                <a:lnTo>
                  <a:pt x="3616021" y="0"/>
                </a:lnTo>
                <a:lnTo>
                  <a:pt x="3616021" y="425366"/>
                </a:lnTo>
                <a:lnTo>
                  <a:pt x="0" y="425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6262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06202" y="7492467"/>
            <a:ext cx="2708561" cy="1098402"/>
          </a:xfrm>
          <a:custGeom>
            <a:avLst/>
            <a:gdLst/>
            <a:ahLst/>
            <a:cxnLst/>
            <a:rect r="r" b="b" t="t" l="l"/>
            <a:pathLst>
              <a:path h="1098402" w="2708561">
                <a:moveTo>
                  <a:pt x="0" y="0"/>
                </a:moveTo>
                <a:lnTo>
                  <a:pt x="2708561" y="0"/>
                </a:lnTo>
                <a:lnTo>
                  <a:pt x="2708561" y="1098402"/>
                </a:lnTo>
                <a:lnTo>
                  <a:pt x="0" y="1098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71821" y="5829762"/>
            <a:ext cx="2893749" cy="1225824"/>
          </a:xfrm>
          <a:custGeom>
            <a:avLst/>
            <a:gdLst/>
            <a:ahLst/>
            <a:cxnLst/>
            <a:rect r="r" b="b" t="t" l="l"/>
            <a:pathLst>
              <a:path h="1225824" w="2893749">
                <a:moveTo>
                  <a:pt x="0" y="0"/>
                </a:moveTo>
                <a:lnTo>
                  <a:pt x="2893749" y="0"/>
                </a:lnTo>
                <a:lnTo>
                  <a:pt x="2893749" y="1225824"/>
                </a:lnTo>
                <a:lnTo>
                  <a:pt x="0" y="12258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34826" y="5440078"/>
            <a:ext cx="2306448" cy="2005194"/>
          </a:xfrm>
          <a:custGeom>
            <a:avLst/>
            <a:gdLst/>
            <a:ahLst/>
            <a:cxnLst/>
            <a:rect r="r" b="b" t="t" l="l"/>
            <a:pathLst>
              <a:path h="2005194" w="2306448">
                <a:moveTo>
                  <a:pt x="0" y="0"/>
                </a:moveTo>
                <a:lnTo>
                  <a:pt x="2306448" y="0"/>
                </a:lnTo>
                <a:lnTo>
                  <a:pt x="2306448" y="2005193"/>
                </a:lnTo>
                <a:lnTo>
                  <a:pt x="0" y="20051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1502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48220" y="8756281"/>
            <a:ext cx="2066543" cy="526969"/>
          </a:xfrm>
          <a:custGeom>
            <a:avLst/>
            <a:gdLst/>
            <a:ahLst/>
            <a:cxnLst/>
            <a:rect r="r" b="b" t="t" l="l"/>
            <a:pathLst>
              <a:path h="526969" w="2066543">
                <a:moveTo>
                  <a:pt x="0" y="0"/>
                </a:moveTo>
                <a:lnTo>
                  <a:pt x="2066543" y="0"/>
                </a:lnTo>
                <a:lnTo>
                  <a:pt x="2066543" y="526968"/>
                </a:lnTo>
                <a:lnTo>
                  <a:pt x="0" y="5269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95639" y="8978711"/>
            <a:ext cx="966601" cy="966601"/>
          </a:xfrm>
          <a:custGeom>
            <a:avLst/>
            <a:gdLst/>
            <a:ahLst/>
            <a:cxnLst/>
            <a:rect r="r" b="b" t="t" l="l"/>
            <a:pathLst>
              <a:path h="966601" w="966601">
                <a:moveTo>
                  <a:pt x="0" y="0"/>
                </a:moveTo>
                <a:lnTo>
                  <a:pt x="966602" y="0"/>
                </a:lnTo>
                <a:lnTo>
                  <a:pt x="966602" y="966601"/>
                </a:lnTo>
                <a:lnTo>
                  <a:pt x="0" y="96660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66860" y="6307654"/>
            <a:ext cx="3521976" cy="3521976"/>
          </a:xfrm>
          <a:custGeom>
            <a:avLst/>
            <a:gdLst/>
            <a:ahLst/>
            <a:cxnLst/>
            <a:rect r="r" b="b" t="t" l="l"/>
            <a:pathLst>
              <a:path h="3521976" w="3521976">
                <a:moveTo>
                  <a:pt x="0" y="0"/>
                </a:moveTo>
                <a:lnTo>
                  <a:pt x="3521976" y="0"/>
                </a:lnTo>
                <a:lnTo>
                  <a:pt x="3521976" y="3521976"/>
                </a:lnTo>
                <a:lnTo>
                  <a:pt x="0" y="35219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709167" y="7775597"/>
            <a:ext cx="4325959" cy="410966"/>
          </a:xfrm>
          <a:custGeom>
            <a:avLst/>
            <a:gdLst/>
            <a:ahLst/>
            <a:cxnLst/>
            <a:rect r="r" b="b" t="t" l="l"/>
            <a:pathLst>
              <a:path h="410966" w="4325959">
                <a:moveTo>
                  <a:pt x="0" y="0"/>
                </a:moveTo>
                <a:lnTo>
                  <a:pt x="4325960" y="0"/>
                </a:lnTo>
                <a:lnTo>
                  <a:pt x="4325960" y="410966"/>
                </a:lnTo>
                <a:lnTo>
                  <a:pt x="0" y="4109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10159" y="9442609"/>
            <a:ext cx="1861256" cy="738298"/>
          </a:xfrm>
          <a:custGeom>
            <a:avLst/>
            <a:gdLst/>
            <a:ahLst/>
            <a:cxnLst/>
            <a:rect r="r" b="b" t="t" l="l"/>
            <a:pathLst>
              <a:path h="738298" w="1861256">
                <a:moveTo>
                  <a:pt x="0" y="0"/>
                </a:moveTo>
                <a:lnTo>
                  <a:pt x="1861256" y="0"/>
                </a:lnTo>
                <a:lnTo>
                  <a:pt x="1861256" y="738298"/>
                </a:lnTo>
                <a:lnTo>
                  <a:pt x="0" y="73829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43649" y="8964413"/>
            <a:ext cx="1086495" cy="1086495"/>
          </a:xfrm>
          <a:custGeom>
            <a:avLst/>
            <a:gdLst/>
            <a:ahLst/>
            <a:cxnLst/>
            <a:rect r="r" b="b" t="t" l="l"/>
            <a:pathLst>
              <a:path h="1086495" w="1086495">
                <a:moveTo>
                  <a:pt x="0" y="0"/>
                </a:moveTo>
                <a:lnTo>
                  <a:pt x="1086495" y="0"/>
                </a:lnTo>
                <a:lnTo>
                  <a:pt x="1086495" y="1086496"/>
                </a:lnTo>
                <a:lnTo>
                  <a:pt x="0" y="108649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427087" y="8412461"/>
            <a:ext cx="3017696" cy="957105"/>
          </a:xfrm>
          <a:custGeom>
            <a:avLst/>
            <a:gdLst/>
            <a:ahLst/>
            <a:cxnLst/>
            <a:rect r="r" b="b" t="t" l="l"/>
            <a:pathLst>
              <a:path h="957105" w="3017696">
                <a:moveTo>
                  <a:pt x="0" y="0"/>
                </a:moveTo>
                <a:lnTo>
                  <a:pt x="3017696" y="0"/>
                </a:lnTo>
                <a:lnTo>
                  <a:pt x="3017696" y="957105"/>
                </a:lnTo>
                <a:lnTo>
                  <a:pt x="0" y="95710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18170" y="0"/>
            <a:ext cx="1943561" cy="1632789"/>
          </a:xfrm>
          <a:custGeom>
            <a:avLst/>
            <a:gdLst/>
            <a:ahLst/>
            <a:cxnLst/>
            <a:rect r="r" b="b" t="t" l="l"/>
            <a:pathLst>
              <a:path h="1632789" w="1943561">
                <a:moveTo>
                  <a:pt x="0" y="0"/>
                </a:moveTo>
                <a:lnTo>
                  <a:pt x="1943561" y="0"/>
                </a:lnTo>
                <a:lnTo>
                  <a:pt x="1943561" y="1632789"/>
                </a:lnTo>
                <a:lnTo>
                  <a:pt x="0" y="163278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031993" y="5946526"/>
            <a:ext cx="2006267" cy="722256"/>
          </a:xfrm>
          <a:custGeom>
            <a:avLst/>
            <a:gdLst/>
            <a:ahLst/>
            <a:cxnLst/>
            <a:rect r="r" b="b" t="t" l="l"/>
            <a:pathLst>
              <a:path h="722256" w="2006267">
                <a:moveTo>
                  <a:pt x="0" y="0"/>
                </a:moveTo>
                <a:lnTo>
                  <a:pt x="2006267" y="0"/>
                </a:lnTo>
                <a:lnTo>
                  <a:pt x="2006267" y="722256"/>
                </a:lnTo>
                <a:lnTo>
                  <a:pt x="0" y="72225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653132" y="8681910"/>
            <a:ext cx="2028532" cy="1521399"/>
          </a:xfrm>
          <a:custGeom>
            <a:avLst/>
            <a:gdLst/>
            <a:ahLst/>
            <a:cxnLst/>
            <a:rect r="r" b="b" t="t" l="l"/>
            <a:pathLst>
              <a:path h="1521399" w="2028532">
                <a:moveTo>
                  <a:pt x="0" y="0"/>
                </a:moveTo>
                <a:lnTo>
                  <a:pt x="2028532" y="0"/>
                </a:lnTo>
                <a:lnTo>
                  <a:pt x="2028532" y="1521399"/>
                </a:lnTo>
                <a:lnTo>
                  <a:pt x="0" y="152139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250497" y="7087827"/>
            <a:ext cx="2194849" cy="618927"/>
          </a:xfrm>
          <a:custGeom>
            <a:avLst/>
            <a:gdLst/>
            <a:ahLst/>
            <a:cxnLst/>
            <a:rect r="r" b="b" t="t" l="l"/>
            <a:pathLst>
              <a:path h="618927" w="2194849">
                <a:moveTo>
                  <a:pt x="0" y="0"/>
                </a:moveTo>
                <a:lnTo>
                  <a:pt x="2194849" y="0"/>
                </a:lnTo>
                <a:lnTo>
                  <a:pt x="2194849" y="618927"/>
                </a:lnTo>
                <a:lnTo>
                  <a:pt x="0" y="61892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988285" y="6821096"/>
            <a:ext cx="1032788" cy="1029866"/>
          </a:xfrm>
          <a:custGeom>
            <a:avLst/>
            <a:gdLst/>
            <a:ahLst/>
            <a:cxnLst/>
            <a:rect r="r" b="b" t="t" l="l"/>
            <a:pathLst>
              <a:path h="1029866" w="1032788">
                <a:moveTo>
                  <a:pt x="0" y="0"/>
                </a:moveTo>
                <a:lnTo>
                  <a:pt x="1032788" y="0"/>
                </a:lnTo>
                <a:lnTo>
                  <a:pt x="1032788" y="1029866"/>
                </a:lnTo>
                <a:lnTo>
                  <a:pt x="0" y="102986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324934" y="6448504"/>
            <a:ext cx="807787" cy="745184"/>
          </a:xfrm>
          <a:custGeom>
            <a:avLst/>
            <a:gdLst/>
            <a:ahLst/>
            <a:cxnLst/>
            <a:rect r="r" b="b" t="t" l="l"/>
            <a:pathLst>
              <a:path h="745184" w="807787">
                <a:moveTo>
                  <a:pt x="0" y="0"/>
                </a:moveTo>
                <a:lnTo>
                  <a:pt x="807787" y="0"/>
                </a:lnTo>
                <a:lnTo>
                  <a:pt x="807787" y="745184"/>
                </a:lnTo>
                <a:lnTo>
                  <a:pt x="0" y="74518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574490" y="7907927"/>
            <a:ext cx="1500887" cy="755698"/>
          </a:xfrm>
          <a:custGeom>
            <a:avLst/>
            <a:gdLst/>
            <a:ahLst/>
            <a:cxnLst/>
            <a:rect r="r" b="b" t="t" l="l"/>
            <a:pathLst>
              <a:path h="755698" w="1500887">
                <a:moveTo>
                  <a:pt x="0" y="0"/>
                </a:moveTo>
                <a:lnTo>
                  <a:pt x="1500887" y="0"/>
                </a:lnTo>
                <a:lnTo>
                  <a:pt x="1500887" y="755697"/>
                </a:lnTo>
                <a:lnTo>
                  <a:pt x="0" y="755697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-27311" r="0" b="-25385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133510" y="4571823"/>
            <a:ext cx="2026971" cy="1645269"/>
          </a:xfrm>
          <a:custGeom>
            <a:avLst/>
            <a:gdLst/>
            <a:ahLst/>
            <a:cxnLst/>
            <a:rect r="r" b="b" t="t" l="l"/>
            <a:pathLst>
              <a:path h="1645269" w="2026971">
                <a:moveTo>
                  <a:pt x="0" y="0"/>
                </a:moveTo>
                <a:lnTo>
                  <a:pt x="2026971" y="0"/>
                </a:lnTo>
                <a:lnTo>
                  <a:pt x="2026971" y="1645268"/>
                </a:lnTo>
                <a:lnTo>
                  <a:pt x="0" y="164526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008042" y="1560952"/>
            <a:ext cx="2215098" cy="1176771"/>
          </a:xfrm>
          <a:custGeom>
            <a:avLst/>
            <a:gdLst/>
            <a:ahLst/>
            <a:cxnLst/>
            <a:rect r="r" b="b" t="t" l="l"/>
            <a:pathLst>
              <a:path h="1176771" w="2215098">
                <a:moveTo>
                  <a:pt x="0" y="0"/>
                </a:moveTo>
                <a:lnTo>
                  <a:pt x="2215098" y="0"/>
                </a:lnTo>
                <a:lnTo>
                  <a:pt x="2215098" y="1176771"/>
                </a:lnTo>
                <a:lnTo>
                  <a:pt x="0" y="1176771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787281" y="558222"/>
            <a:ext cx="1940116" cy="940956"/>
          </a:xfrm>
          <a:custGeom>
            <a:avLst/>
            <a:gdLst/>
            <a:ahLst/>
            <a:cxnLst/>
            <a:rect r="r" b="b" t="t" l="l"/>
            <a:pathLst>
              <a:path h="940956" w="1940116">
                <a:moveTo>
                  <a:pt x="0" y="0"/>
                </a:moveTo>
                <a:lnTo>
                  <a:pt x="1940115" y="0"/>
                </a:lnTo>
                <a:lnTo>
                  <a:pt x="1940115" y="940956"/>
                </a:lnTo>
                <a:lnTo>
                  <a:pt x="0" y="940956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878547" y="334276"/>
            <a:ext cx="2005409" cy="807177"/>
          </a:xfrm>
          <a:custGeom>
            <a:avLst/>
            <a:gdLst/>
            <a:ahLst/>
            <a:cxnLst/>
            <a:rect r="r" b="b" t="t" l="l"/>
            <a:pathLst>
              <a:path h="807177" w="2005409">
                <a:moveTo>
                  <a:pt x="0" y="0"/>
                </a:moveTo>
                <a:lnTo>
                  <a:pt x="2005408" y="0"/>
                </a:lnTo>
                <a:lnTo>
                  <a:pt x="2005408" y="807177"/>
                </a:lnTo>
                <a:lnTo>
                  <a:pt x="0" y="807177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787281" y="9641968"/>
            <a:ext cx="2331137" cy="375323"/>
          </a:xfrm>
          <a:custGeom>
            <a:avLst/>
            <a:gdLst/>
            <a:ahLst/>
            <a:cxnLst/>
            <a:rect r="r" b="b" t="t" l="l"/>
            <a:pathLst>
              <a:path h="375323" w="2331137">
                <a:moveTo>
                  <a:pt x="0" y="0"/>
                </a:moveTo>
                <a:lnTo>
                  <a:pt x="2331136" y="0"/>
                </a:lnTo>
                <a:lnTo>
                  <a:pt x="2331136" y="375323"/>
                </a:lnTo>
                <a:lnTo>
                  <a:pt x="0" y="375323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-5566" t="-56356" r="-70025" b="-84939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019472" y="230650"/>
            <a:ext cx="1191064" cy="1314934"/>
          </a:xfrm>
          <a:custGeom>
            <a:avLst/>
            <a:gdLst/>
            <a:ahLst/>
            <a:cxnLst/>
            <a:rect r="r" b="b" t="t" l="l"/>
            <a:pathLst>
              <a:path h="1314934" w="1191064">
                <a:moveTo>
                  <a:pt x="0" y="0"/>
                </a:moveTo>
                <a:lnTo>
                  <a:pt x="1191063" y="0"/>
                </a:lnTo>
                <a:lnTo>
                  <a:pt x="1191063" y="1314934"/>
                </a:lnTo>
                <a:lnTo>
                  <a:pt x="0" y="1314934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350838" y="1360528"/>
            <a:ext cx="1340469" cy="1377195"/>
          </a:xfrm>
          <a:custGeom>
            <a:avLst/>
            <a:gdLst/>
            <a:ahLst/>
            <a:cxnLst/>
            <a:rect r="r" b="b" t="t" l="l"/>
            <a:pathLst>
              <a:path h="1377195" w="1340469">
                <a:moveTo>
                  <a:pt x="0" y="0"/>
                </a:moveTo>
                <a:lnTo>
                  <a:pt x="1340469" y="0"/>
                </a:lnTo>
                <a:lnTo>
                  <a:pt x="1340469" y="1377195"/>
                </a:lnTo>
                <a:lnTo>
                  <a:pt x="0" y="1377195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104485" y="5212466"/>
            <a:ext cx="2175494" cy="617296"/>
          </a:xfrm>
          <a:custGeom>
            <a:avLst/>
            <a:gdLst/>
            <a:ahLst/>
            <a:cxnLst/>
            <a:rect r="r" b="b" t="t" l="l"/>
            <a:pathLst>
              <a:path h="617296" w="2175494">
                <a:moveTo>
                  <a:pt x="0" y="0"/>
                </a:moveTo>
                <a:lnTo>
                  <a:pt x="2175494" y="0"/>
                </a:lnTo>
                <a:lnTo>
                  <a:pt x="2175494" y="617296"/>
                </a:lnTo>
                <a:lnTo>
                  <a:pt x="0" y="617296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398449" y="4481152"/>
            <a:ext cx="1898946" cy="1435250"/>
          </a:xfrm>
          <a:custGeom>
            <a:avLst/>
            <a:gdLst/>
            <a:ahLst/>
            <a:cxnLst/>
            <a:rect r="r" b="b" t="t" l="l"/>
            <a:pathLst>
              <a:path h="1435250" w="1898946">
                <a:moveTo>
                  <a:pt x="0" y="0"/>
                </a:moveTo>
                <a:lnTo>
                  <a:pt x="1898946" y="0"/>
                </a:lnTo>
                <a:lnTo>
                  <a:pt x="1898946" y="1435250"/>
                </a:lnTo>
                <a:lnTo>
                  <a:pt x="0" y="1435250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122105" y="6112621"/>
            <a:ext cx="923449" cy="608322"/>
          </a:xfrm>
          <a:custGeom>
            <a:avLst/>
            <a:gdLst/>
            <a:ahLst/>
            <a:cxnLst/>
            <a:rect r="r" b="b" t="t" l="l"/>
            <a:pathLst>
              <a:path h="608322" w="923449">
                <a:moveTo>
                  <a:pt x="0" y="0"/>
                </a:moveTo>
                <a:lnTo>
                  <a:pt x="923449" y="0"/>
                </a:lnTo>
                <a:lnTo>
                  <a:pt x="923449" y="608322"/>
                </a:lnTo>
                <a:lnTo>
                  <a:pt x="0" y="608322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78317" y="7087827"/>
            <a:ext cx="893253" cy="893253"/>
          </a:xfrm>
          <a:custGeom>
            <a:avLst/>
            <a:gdLst/>
            <a:ahLst/>
            <a:cxnLst/>
            <a:rect r="r" b="b" t="t" l="l"/>
            <a:pathLst>
              <a:path h="893253" w="893253">
                <a:moveTo>
                  <a:pt x="0" y="0"/>
                </a:moveTo>
                <a:lnTo>
                  <a:pt x="893252" y="0"/>
                </a:lnTo>
                <a:lnTo>
                  <a:pt x="893252" y="893253"/>
                </a:lnTo>
                <a:lnTo>
                  <a:pt x="0" y="893253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069046" y="4981575"/>
            <a:ext cx="3068621" cy="815654"/>
          </a:xfrm>
          <a:custGeom>
            <a:avLst/>
            <a:gdLst/>
            <a:ahLst/>
            <a:cxnLst/>
            <a:rect r="r" b="b" t="t" l="l"/>
            <a:pathLst>
              <a:path h="815654" w="3068621">
                <a:moveTo>
                  <a:pt x="0" y="0"/>
                </a:moveTo>
                <a:lnTo>
                  <a:pt x="3068621" y="0"/>
                </a:lnTo>
                <a:lnTo>
                  <a:pt x="3068621" y="815654"/>
                </a:lnTo>
                <a:lnTo>
                  <a:pt x="0" y="815654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733906" y="6046485"/>
            <a:ext cx="1993287" cy="1009102"/>
          </a:xfrm>
          <a:custGeom>
            <a:avLst/>
            <a:gdLst/>
            <a:ahLst/>
            <a:cxnLst/>
            <a:rect r="r" b="b" t="t" l="l"/>
            <a:pathLst>
              <a:path h="1009102" w="1993287">
                <a:moveTo>
                  <a:pt x="0" y="0"/>
                </a:moveTo>
                <a:lnTo>
                  <a:pt x="1993287" y="0"/>
                </a:lnTo>
                <a:lnTo>
                  <a:pt x="1993287" y="1009101"/>
                </a:lnTo>
                <a:lnTo>
                  <a:pt x="0" y="1009101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7360506" y="5492680"/>
            <a:ext cx="724411" cy="724411"/>
          </a:xfrm>
          <a:custGeom>
            <a:avLst/>
            <a:gdLst/>
            <a:ahLst/>
            <a:cxnLst/>
            <a:rect r="r" b="b" t="t" l="l"/>
            <a:pathLst>
              <a:path h="724411" w="724411">
                <a:moveTo>
                  <a:pt x="0" y="0"/>
                </a:moveTo>
                <a:lnTo>
                  <a:pt x="724410" y="0"/>
                </a:lnTo>
                <a:lnTo>
                  <a:pt x="724410" y="724411"/>
                </a:lnTo>
                <a:lnTo>
                  <a:pt x="0" y="724411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7115591" y="4326035"/>
            <a:ext cx="1214240" cy="1214240"/>
          </a:xfrm>
          <a:custGeom>
            <a:avLst/>
            <a:gdLst/>
            <a:ahLst/>
            <a:cxnLst/>
            <a:rect r="r" b="b" t="t" l="l"/>
            <a:pathLst>
              <a:path h="1214240" w="1214240">
                <a:moveTo>
                  <a:pt x="0" y="0"/>
                </a:moveTo>
                <a:lnTo>
                  <a:pt x="1214240" y="0"/>
                </a:lnTo>
                <a:lnTo>
                  <a:pt x="1214240" y="1214240"/>
                </a:lnTo>
                <a:lnTo>
                  <a:pt x="0" y="1214240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7431283" y="3823573"/>
            <a:ext cx="582856" cy="582856"/>
          </a:xfrm>
          <a:custGeom>
            <a:avLst/>
            <a:gdLst/>
            <a:ahLst/>
            <a:cxnLst/>
            <a:rect r="r" b="b" t="t" l="l"/>
            <a:pathLst>
              <a:path h="582856" w="582856">
                <a:moveTo>
                  <a:pt x="0" y="0"/>
                </a:moveTo>
                <a:lnTo>
                  <a:pt x="582856" y="0"/>
                </a:lnTo>
                <a:lnTo>
                  <a:pt x="582856" y="582855"/>
                </a:lnTo>
                <a:lnTo>
                  <a:pt x="0" y="582855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3123937" y="9736536"/>
            <a:ext cx="1536596" cy="427874"/>
          </a:xfrm>
          <a:custGeom>
            <a:avLst/>
            <a:gdLst/>
            <a:ahLst/>
            <a:cxnLst/>
            <a:rect r="r" b="b" t="t" l="l"/>
            <a:pathLst>
              <a:path h="427874" w="1536596">
                <a:moveTo>
                  <a:pt x="0" y="0"/>
                </a:moveTo>
                <a:lnTo>
                  <a:pt x="1536596" y="0"/>
                </a:lnTo>
                <a:lnTo>
                  <a:pt x="1536596" y="427875"/>
                </a:lnTo>
                <a:lnTo>
                  <a:pt x="0" y="427875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 l="0" t="-22101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2043664" y="9630507"/>
            <a:ext cx="773567" cy="773567"/>
          </a:xfrm>
          <a:custGeom>
            <a:avLst/>
            <a:gdLst/>
            <a:ahLst/>
            <a:cxnLst/>
            <a:rect r="r" b="b" t="t" l="l"/>
            <a:pathLst>
              <a:path h="773567" w="773567">
                <a:moveTo>
                  <a:pt x="0" y="0"/>
                </a:moveTo>
                <a:lnTo>
                  <a:pt x="773568" y="0"/>
                </a:lnTo>
                <a:lnTo>
                  <a:pt x="773568" y="773568"/>
                </a:lnTo>
                <a:lnTo>
                  <a:pt x="0" y="773568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40629" y="9945312"/>
            <a:ext cx="1222060" cy="293845"/>
          </a:xfrm>
          <a:custGeom>
            <a:avLst/>
            <a:gdLst/>
            <a:ahLst/>
            <a:cxnLst/>
            <a:rect r="r" b="b" t="t" l="l"/>
            <a:pathLst>
              <a:path h="293845" w="1222060">
                <a:moveTo>
                  <a:pt x="0" y="0"/>
                </a:moveTo>
                <a:lnTo>
                  <a:pt x="1222060" y="0"/>
                </a:lnTo>
                <a:lnTo>
                  <a:pt x="1222060" y="293845"/>
                </a:lnTo>
                <a:lnTo>
                  <a:pt x="0" y="293845"/>
                </a:lnTo>
                <a:lnTo>
                  <a:pt x="0" y="0"/>
                </a:lnTo>
                <a:close/>
              </a:path>
            </a:pathLst>
          </a:custGeom>
          <a:blipFill>
            <a:blip r:embed="rId47"/>
            <a:stretch>
              <a:fillRect l="0" t="0" r="0" b="-85136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8192232" y="1499178"/>
            <a:ext cx="2412433" cy="998144"/>
          </a:xfrm>
          <a:custGeom>
            <a:avLst/>
            <a:gdLst/>
            <a:ahLst/>
            <a:cxnLst/>
            <a:rect r="r" b="b" t="t" l="l"/>
            <a:pathLst>
              <a:path h="998144" w="2412433">
                <a:moveTo>
                  <a:pt x="0" y="0"/>
                </a:moveTo>
                <a:lnTo>
                  <a:pt x="2412433" y="0"/>
                </a:lnTo>
                <a:lnTo>
                  <a:pt x="2412433" y="998144"/>
                </a:lnTo>
                <a:lnTo>
                  <a:pt x="0" y="998144"/>
                </a:lnTo>
                <a:lnTo>
                  <a:pt x="0" y="0"/>
                </a:lnTo>
                <a:close/>
              </a:path>
            </a:pathLst>
          </a:custGeom>
          <a:blipFill>
            <a:blip r:embed="rId48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5690585" y="2319181"/>
            <a:ext cx="1440525" cy="957949"/>
          </a:xfrm>
          <a:custGeom>
            <a:avLst/>
            <a:gdLst/>
            <a:ahLst/>
            <a:cxnLst/>
            <a:rect r="r" b="b" t="t" l="l"/>
            <a:pathLst>
              <a:path h="957949" w="1440525">
                <a:moveTo>
                  <a:pt x="0" y="0"/>
                </a:moveTo>
                <a:lnTo>
                  <a:pt x="1440525" y="0"/>
                </a:lnTo>
                <a:lnTo>
                  <a:pt x="1440525" y="957949"/>
                </a:lnTo>
                <a:lnTo>
                  <a:pt x="0" y="957949"/>
                </a:lnTo>
                <a:lnTo>
                  <a:pt x="0" y="0"/>
                </a:lnTo>
                <a:close/>
              </a:path>
            </a:pathLst>
          </a:custGeom>
          <a:blipFill>
            <a:blip r:embed="rId49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4069046" y="7194862"/>
            <a:ext cx="1408778" cy="297604"/>
          </a:xfrm>
          <a:custGeom>
            <a:avLst/>
            <a:gdLst/>
            <a:ahLst/>
            <a:cxnLst/>
            <a:rect r="r" b="b" t="t" l="l"/>
            <a:pathLst>
              <a:path h="297604" w="1408778">
                <a:moveTo>
                  <a:pt x="0" y="0"/>
                </a:moveTo>
                <a:lnTo>
                  <a:pt x="1408778" y="0"/>
                </a:lnTo>
                <a:lnTo>
                  <a:pt x="1408778" y="297605"/>
                </a:lnTo>
                <a:lnTo>
                  <a:pt x="0" y="297605"/>
                </a:lnTo>
                <a:lnTo>
                  <a:pt x="0" y="0"/>
                </a:lnTo>
                <a:close/>
              </a:path>
            </a:pathLst>
          </a:custGeom>
          <a:blipFill>
            <a:blip r:embed="rId50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5423244" y="3721394"/>
            <a:ext cx="1031234" cy="580069"/>
          </a:xfrm>
          <a:custGeom>
            <a:avLst/>
            <a:gdLst/>
            <a:ahLst/>
            <a:cxnLst/>
            <a:rect r="r" b="b" t="t" l="l"/>
            <a:pathLst>
              <a:path h="580069" w="1031234">
                <a:moveTo>
                  <a:pt x="0" y="0"/>
                </a:moveTo>
                <a:lnTo>
                  <a:pt x="1031233" y="0"/>
                </a:lnTo>
                <a:lnTo>
                  <a:pt x="1031233" y="580069"/>
                </a:lnTo>
                <a:lnTo>
                  <a:pt x="0" y="580069"/>
                </a:lnTo>
                <a:lnTo>
                  <a:pt x="0" y="0"/>
                </a:lnTo>
                <a:close/>
              </a:path>
            </a:pathLst>
          </a:custGeom>
          <a:blipFill>
            <a:blip r:embed="rId51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2900084" y="3789574"/>
            <a:ext cx="1943474" cy="782248"/>
          </a:xfrm>
          <a:custGeom>
            <a:avLst/>
            <a:gdLst/>
            <a:ahLst/>
            <a:cxnLst/>
            <a:rect r="r" b="b" t="t" l="l"/>
            <a:pathLst>
              <a:path h="782248" w="1943474">
                <a:moveTo>
                  <a:pt x="0" y="0"/>
                </a:moveTo>
                <a:lnTo>
                  <a:pt x="1943474" y="0"/>
                </a:lnTo>
                <a:lnTo>
                  <a:pt x="1943474" y="782249"/>
                </a:lnTo>
                <a:lnTo>
                  <a:pt x="0" y="782249"/>
                </a:lnTo>
                <a:lnTo>
                  <a:pt x="0" y="0"/>
                </a:lnTo>
                <a:close/>
              </a:path>
            </a:pathLst>
          </a:custGeom>
          <a:blipFill>
            <a:blip r:embed="rId52"/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1028700" y="392321"/>
            <a:ext cx="7489470" cy="16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1"/>
              </a:lnSpc>
            </a:pPr>
            <a:r>
              <a:rPr lang="en-US" sz="959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Referências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14 de 54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9838" y="2315399"/>
            <a:ext cx="4401717" cy="3664430"/>
          </a:xfrm>
          <a:custGeom>
            <a:avLst/>
            <a:gdLst/>
            <a:ahLst/>
            <a:cxnLst/>
            <a:rect r="r" b="b" t="t" l="l"/>
            <a:pathLst>
              <a:path h="3664430" w="4401717">
                <a:moveTo>
                  <a:pt x="0" y="0"/>
                </a:moveTo>
                <a:lnTo>
                  <a:pt x="4401717" y="0"/>
                </a:lnTo>
                <a:lnTo>
                  <a:pt x="4401717" y="3664430"/>
                </a:lnTo>
                <a:lnTo>
                  <a:pt x="0" y="3664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7725"/>
            <a:ext cx="16230600" cy="1559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31"/>
              </a:lnSpc>
            </a:pPr>
            <a:r>
              <a:rPr lang="en-US" sz="909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Objetivo: </a:t>
            </a:r>
            <a:r>
              <a:rPr lang="en-US" sz="909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Maximizar o Lucro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4044" y="5951254"/>
            <a:ext cx="16158488" cy="344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2741" indent="-191370" lvl="1">
              <a:lnSpc>
                <a:spcPts val="2481"/>
              </a:lnSpc>
              <a:buFont typeface="Arial"/>
              <a:buChar char="•"/>
            </a:pPr>
            <a:r>
              <a:rPr lang="en-US" b="true" sz="177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Todos os tipos de ração precisam ser produzidas</a:t>
            </a: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ou seja, todas as linhas em todos os tamanhos.</a:t>
            </a:r>
          </a:p>
          <a:p>
            <a:pPr algn="l" marL="382741" indent="-191370" lvl="1">
              <a:lnSpc>
                <a:spcPts val="2481"/>
              </a:lnSpc>
              <a:buFont typeface="Arial"/>
              <a:buChar char="•"/>
            </a:pPr>
            <a:r>
              <a:rPr lang="en-US" b="true" sz="177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Nenhum tipo de ração pode representar menos de 2.5% da produção total</a:t>
            </a: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arredondado para o número inteiro de cima, isso é contabilizado por quantidade de items, ou seja, independe do tamanho. Isso garante a presença da empresa em todos os mercados. (Se a Jaisson produzir 100 items, cada linha precisa ter no mínimo 3 items produzidos)</a:t>
            </a:r>
          </a:p>
          <a:p>
            <a:pPr algn="l" marL="382741" indent="-191370" lvl="1">
              <a:lnSpc>
                <a:spcPts val="2481"/>
              </a:lnSpc>
              <a:buFont typeface="Arial"/>
              <a:buChar char="•"/>
            </a:pPr>
            <a:r>
              <a:rPr lang="en-US" b="true" sz="177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Todas as fazendas devem ter sua área total de hectares cultivadas</a:t>
            </a: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382741" indent="-191370" lvl="1">
              <a:lnSpc>
                <a:spcPts val="2481"/>
              </a:lnSpc>
              <a:buFont typeface="Arial"/>
              <a:buChar char="•"/>
            </a:pP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Uma fazenda pode produzir vários tipos diferentes de grão, porém </a:t>
            </a:r>
            <a:r>
              <a:rPr lang="en-US" b="true" sz="177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um tipo de grão não pode ocupar menos de 10 hectares em uma fazenda</a:t>
            </a: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382741" indent="-191370" lvl="1">
              <a:lnSpc>
                <a:spcPts val="2481"/>
              </a:lnSpc>
              <a:buFont typeface="Arial"/>
              <a:buChar char="•"/>
            </a:pP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Nenhum grão pode ser deixado nas fazendas, a produção total deve ser transportada para a fábrica.</a:t>
            </a:r>
          </a:p>
          <a:p>
            <a:pPr algn="l" marL="382741" indent="-191370" lvl="1">
              <a:lnSpc>
                <a:spcPts val="2481"/>
              </a:lnSpc>
              <a:buFont typeface="Arial"/>
              <a:buChar char="•"/>
            </a:pPr>
            <a:r>
              <a:rPr lang="en-US" b="true" sz="177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Caminhões só podem ter um destino por viagem</a:t>
            </a: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ele não pode passar por duas fazendas, por exemplo.</a:t>
            </a:r>
          </a:p>
          <a:p>
            <a:pPr algn="l" marL="382741" indent="-191370" lvl="1">
              <a:lnSpc>
                <a:spcPts val="2481"/>
              </a:lnSpc>
              <a:buFont typeface="Arial"/>
              <a:buChar char="•"/>
            </a:pP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Caminhões podem realizar múltiplas viagens por safra. Em cada viagem: um único destino e um único grão.</a:t>
            </a:r>
          </a:p>
          <a:p>
            <a:pPr algn="l" marL="382741" indent="-191370" lvl="1">
              <a:lnSpc>
                <a:spcPts val="2481"/>
              </a:lnSpc>
              <a:buFont typeface="Arial"/>
              <a:buChar char="•"/>
            </a:pP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 sobrar grão na fábrica, poderão ser vendidos a preço tabelado de venda.</a:t>
            </a:r>
          </a:p>
          <a:p>
            <a:pPr algn="l" marL="382741" indent="-191370" lvl="1">
              <a:lnSpc>
                <a:spcPts val="2481"/>
              </a:lnSpc>
              <a:buFont typeface="Arial"/>
              <a:buChar char="•"/>
            </a:pPr>
            <a:r>
              <a:rPr lang="en-US" sz="17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 faltar grão na fábrica, poderão ser comprados a preço tabelado de compra.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9211" y="5057775"/>
            <a:ext cx="6505047" cy="69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4"/>
              </a:lnSpc>
            </a:pPr>
            <a:r>
              <a:rPr lang="en-US" sz="404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Regras: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15 de 54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633" y="3800459"/>
            <a:ext cx="4358755" cy="2686083"/>
          </a:xfrm>
          <a:custGeom>
            <a:avLst/>
            <a:gdLst/>
            <a:ahLst/>
            <a:cxnLst/>
            <a:rect r="r" b="b" t="t" l="l"/>
            <a:pathLst>
              <a:path h="2686083" w="4358755">
                <a:moveTo>
                  <a:pt x="0" y="0"/>
                </a:moveTo>
                <a:lnTo>
                  <a:pt x="4358755" y="0"/>
                </a:lnTo>
                <a:lnTo>
                  <a:pt x="4358755" y="2686082"/>
                </a:lnTo>
                <a:lnTo>
                  <a:pt x="0" y="2686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9855" y="2319838"/>
            <a:ext cx="4253568" cy="5161342"/>
          </a:xfrm>
          <a:custGeom>
            <a:avLst/>
            <a:gdLst/>
            <a:ahLst/>
            <a:cxnLst/>
            <a:rect r="r" b="b" t="t" l="l"/>
            <a:pathLst>
              <a:path h="5161342" w="4253568">
                <a:moveTo>
                  <a:pt x="0" y="0"/>
                </a:moveTo>
                <a:lnTo>
                  <a:pt x="4253568" y="0"/>
                </a:lnTo>
                <a:lnTo>
                  <a:pt x="4253568" y="5161342"/>
                </a:lnTo>
                <a:lnTo>
                  <a:pt x="0" y="5161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0186" y="6961889"/>
            <a:ext cx="5489650" cy="1598861"/>
          </a:xfrm>
          <a:custGeom>
            <a:avLst/>
            <a:gdLst/>
            <a:ahLst/>
            <a:cxnLst/>
            <a:rect r="r" b="b" t="t" l="l"/>
            <a:pathLst>
              <a:path h="1598861" w="5489650">
                <a:moveTo>
                  <a:pt x="0" y="0"/>
                </a:moveTo>
                <a:lnTo>
                  <a:pt x="5489650" y="0"/>
                </a:lnTo>
                <a:lnTo>
                  <a:pt x="5489650" y="1598860"/>
                </a:lnTo>
                <a:lnTo>
                  <a:pt x="0" y="1598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15933" y="3173287"/>
            <a:ext cx="4154837" cy="2492902"/>
          </a:xfrm>
          <a:custGeom>
            <a:avLst/>
            <a:gdLst/>
            <a:ahLst/>
            <a:cxnLst/>
            <a:rect r="r" b="b" t="t" l="l"/>
            <a:pathLst>
              <a:path h="2492902" w="4154837">
                <a:moveTo>
                  <a:pt x="0" y="0"/>
                </a:moveTo>
                <a:lnTo>
                  <a:pt x="4154837" y="0"/>
                </a:lnTo>
                <a:lnTo>
                  <a:pt x="4154837" y="2492902"/>
                </a:lnTo>
                <a:lnTo>
                  <a:pt x="0" y="24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08910" y="6209114"/>
            <a:ext cx="2168882" cy="2168882"/>
          </a:xfrm>
          <a:custGeom>
            <a:avLst/>
            <a:gdLst/>
            <a:ahLst/>
            <a:cxnLst/>
            <a:rect r="r" b="b" t="t" l="l"/>
            <a:pathLst>
              <a:path h="2168882" w="2168882">
                <a:moveTo>
                  <a:pt x="0" y="0"/>
                </a:moveTo>
                <a:lnTo>
                  <a:pt x="2168882" y="0"/>
                </a:lnTo>
                <a:lnTo>
                  <a:pt x="2168882" y="2168882"/>
                </a:lnTo>
                <a:lnTo>
                  <a:pt x="0" y="2168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6780472" y="2686055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392573" y="2766060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198572" y="7761319"/>
            <a:ext cx="4493176" cy="1807038"/>
          </a:xfrm>
          <a:custGeom>
            <a:avLst/>
            <a:gdLst/>
            <a:ahLst/>
            <a:cxnLst/>
            <a:rect r="r" b="b" t="t" l="l"/>
            <a:pathLst>
              <a:path h="1807038" w="4493176">
                <a:moveTo>
                  <a:pt x="0" y="0"/>
                </a:moveTo>
                <a:lnTo>
                  <a:pt x="4493177" y="0"/>
                </a:lnTo>
                <a:lnTo>
                  <a:pt x="4493177" y="1807038"/>
                </a:lnTo>
                <a:lnTo>
                  <a:pt x="0" y="1807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38200"/>
            <a:ext cx="15425017" cy="16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1"/>
              </a:lnSpc>
            </a:pPr>
            <a:r>
              <a:rPr lang="en-US" sz="959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Ferramentas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16 de 54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40088" y="3743748"/>
            <a:ext cx="7083951" cy="1049474"/>
          </a:xfrm>
          <a:custGeom>
            <a:avLst/>
            <a:gdLst/>
            <a:ahLst/>
            <a:cxnLst/>
            <a:rect r="r" b="b" t="t" l="l"/>
            <a:pathLst>
              <a:path h="1049474" w="7083951">
                <a:moveTo>
                  <a:pt x="0" y="0"/>
                </a:moveTo>
                <a:lnTo>
                  <a:pt x="7083951" y="0"/>
                </a:lnTo>
                <a:lnTo>
                  <a:pt x="7083951" y="1049475"/>
                </a:lnTo>
                <a:lnTo>
                  <a:pt x="0" y="1049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8200"/>
            <a:ext cx="15425017" cy="16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1"/>
              </a:lnSpc>
            </a:pPr>
            <a:r>
              <a:rPr lang="en-US" sz="959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Estrutura do 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8877" y="3288696"/>
            <a:ext cx="8349956" cy="185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55328" indent="-577664" lvl="1">
              <a:lnSpc>
                <a:spcPts val="7491"/>
              </a:lnSpc>
              <a:buFont typeface="Arial"/>
              <a:buChar char="•"/>
            </a:pPr>
            <a:r>
              <a:rPr lang="en-US" sz="535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Nº de </a:t>
            </a:r>
            <a:r>
              <a:rPr lang="en-US" b="true" sz="535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variáveis: 292</a:t>
            </a:r>
          </a:p>
          <a:p>
            <a:pPr algn="l" marL="1155328" indent="-577664" lvl="1">
              <a:lnSpc>
                <a:spcPts val="7491"/>
              </a:lnSpc>
              <a:buFont typeface="Arial"/>
              <a:buChar char="•"/>
            </a:pPr>
            <a:r>
              <a:rPr lang="en-US" sz="535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Nº de </a:t>
            </a:r>
            <a:r>
              <a:rPr lang="en-US" b="true" sz="535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restrições: 236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17 de 54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65" y="88498"/>
            <a:ext cx="8075366" cy="10110004"/>
          </a:xfrm>
          <a:custGeom>
            <a:avLst/>
            <a:gdLst/>
            <a:ahLst/>
            <a:cxnLst/>
            <a:rect r="r" b="b" t="t" l="l"/>
            <a:pathLst>
              <a:path h="10110004" w="8075366">
                <a:moveTo>
                  <a:pt x="0" y="0"/>
                </a:moveTo>
                <a:lnTo>
                  <a:pt x="8075366" y="0"/>
                </a:lnTo>
                <a:lnTo>
                  <a:pt x="8075366" y="10110004"/>
                </a:lnTo>
                <a:lnTo>
                  <a:pt x="0" y="10110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3631" y="88498"/>
            <a:ext cx="3082364" cy="2749135"/>
          </a:xfrm>
          <a:custGeom>
            <a:avLst/>
            <a:gdLst/>
            <a:ahLst/>
            <a:cxnLst/>
            <a:rect r="r" b="b" t="t" l="l"/>
            <a:pathLst>
              <a:path h="2749135" w="3082364">
                <a:moveTo>
                  <a:pt x="0" y="0"/>
                </a:moveTo>
                <a:lnTo>
                  <a:pt x="3082364" y="0"/>
                </a:lnTo>
                <a:lnTo>
                  <a:pt x="3082364" y="2749135"/>
                </a:lnTo>
                <a:lnTo>
                  <a:pt x="0" y="2749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23631" y="2837633"/>
            <a:ext cx="3082364" cy="7360869"/>
          </a:xfrm>
          <a:custGeom>
            <a:avLst/>
            <a:gdLst/>
            <a:ahLst/>
            <a:cxnLst/>
            <a:rect r="r" b="b" t="t" l="l"/>
            <a:pathLst>
              <a:path h="7360869" w="3082364">
                <a:moveTo>
                  <a:pt x="0" y="0"/>
                </a:moveTo>
                <a:lnTo>
                  <a:pt x="3082364" y="0"/>
                </a:lnTo>
                <a:lnTo>
                  <a:pt x="3082364" y="7360869"/>
                </a:lnTo>
                <a:lnTo>
                  <a:pt x="0" y="736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1250" y="1823589"/>
            <a:ext cx="4106750" cy="1883972"/>
          </a:xfrm>
          <a:custGeom>
            <a:avLst/>
            <a:gdLst/>
            <a:ahLst/>
            <a:cxnLst/>
            <a:rect r="r" b="b" t="t" l="l"/>
            <a:pathLst>
              <a:path h="1883972" w="4106750">
                <a:moveTo>
                  <a:pt x="0" y="0"/>
                </a:moveTo>
                <a:lnTo>
                  <a:pt x="4106750" y="0"/>
                </a:lnTo>
                <a:lnTo>
                  <a:pt x="4106750" y="1883972"/>
                </a:lnTo>
                <a:lnTo>
                  <a:pt x="0" y="1883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05995" y="1823589"/>
            <a:ext cx="2975255" cy="2749135"/>
          </a:xfrm>
          <a:custGeom>
            <a:avLst/>
            <a:gdLst/>
            <a:ahLst/>
            <a:cxnLst/>
            <a:rect r="r" b="b" t="t" l="l"/>
            <a:pathLst>
              <a:path h="2749135" w="2975255">
                <a:moveTo>
                  <a:pt x="0" y="0"/>
                </a:moveTo>
                <a:lnTo>
                  <a:pt x="2975255" y="0"/>
                </a:lnTo>
                <a:lnTo>
                  <a:pt x="2975255" y="2749136"/>
                </a:lnTo>
                <a:lnTo>
                  <a:pt x="0" y="274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05995" y="88498"/>
            <a:ext cx="7082005" cy="1735091"/>
          </a:xfrm>
          <a:custGeom>
            <a:avLst/>
            <a:gdLst/>
            <a:ahLst/>
            <a:cxnLst/>
            <a:rect r="r" b="b" t="t" l="l"/>
            <a:pathLst>
              <a:path h="1735091" w="7082005">
                <a:moveTo>
                  <a:pt x="0" y="0"/>
                </a:moveTo>
                <a:lnTo>
                  <a:pt x="7082005" y="0"/>
                </a:lnTo>
                <a:lnTo>
                  <a:pt x="7082005" y="1735091"/>
                </a:lnTo>
                <a:lnTo>
                  <a:pt x="0" y="17350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81250" y="3707561"/>
            <a:ext cx="4106750" cy="1817237"/>
          </a:xfrm>
          <a:custGeom>
            <a:avLst/>
            <a:gdLst/>
            <a:ahLst/>
            <a:cxnLst/>
            <a:rect r="r" b="b" t="t" l="l"/>
            <a:pathLst>
              <a:path h="1817237" w="4106750">
                <a:moveTo>
                  <a:pt x="0" y="0"/>
                </a:moveTo>
                <a:lnTo>
                  <a:pt x="4106750" y="0"/>
                </a:lnTo>
                <a:lnTo>
                  <a:pt x="4106750" y="1817237"/>
                </a:lnTo>
                <a:lnTo>
                  <a:pt x="0" y="18172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05995" y="4572725"/>
            <a:ext cx="2975255" cy="1580604"/>
          </a:xfrm>
          <a:custGeom>
            <a:avLst/>
            <a:gdLst/>
            <a:ahLst/>
            <a:cxnLst/>
            <a:rect r="r" b="b" t="t" l="l"/>
            <a:pathLst>
              <a:path h="1580604" w="2975255">
                <a:moveTo>
                  <a:pt x="0" y="0"/>
                </a:moveTo>
                <a:lnTo>
                  <a:pt x="2975255" y="0"/>
                </a:lnTo>
                <a:lnTo>
                  <a:pt x="2975255" y="1580604"/>
                </a:lnTo>
                <a:lnTo>
                  <a:pt x="0" y="15806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46997" y="7665442"/>
            <a:ext cx="3541003" cy="2621558"/>
          </a:xfrm>
          <a:custGeom>
            <a:avLst/>
            <a:gdLst/>
            <a:ahLst/>
            <a:cxnLst/>
            <a:rect r="r" b="b" t="t" l="l"/>
            <a:pathLst>
              <a:path h="2621558" w="3541003">
                <a:moveTo>
                  <a:pt x="0" y="0"/>
                </a:moveTo>
                <a:lnTo>
                  <a:pt x="3541003" y="0"/>
                </a:lnTo>
                <a:lnTo>
                  <a:pt x="3541003" y="2621558"/>
                </a:lnTo>
                <a:lnTo>
                  <a:pt x="0" y="2621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353" r="0" b="-335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81250" y="5524798"/>
            <a:ext cx="4106750" cy="2140644"/>
          </a:xfrm>
          <a:custGeom>
            <a:avLst/>
            <a:gdLst/>
            <a:ahLst/>
            <a:cxnLst/>
            <a:rect r="r" b="b" t="t" l="l"/>
            <a:pathLst>
              <a:path h="2140644" w="4106750">
                <a:moveTo>
                  <a:pt x="0" y="0"/>
                </a:moveTo>
                <a:lnTo>
                  <a:pt x="4106750" y="0"/>
                </a:lnTo>
                <a:lnTo>
                  <a:pt x="4106750" y="2140644"/>
                </a:lnTo>
                <a:lnTo>
                  <a:pt x="0" y="21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04351" y="7665442"/>
            <a:ext cx="3542646" cy="2621558"/>
          </a:xfrm>
          <a:custGeom>
            <a:avLst/>
            <a:gdLst/>
            <a:ahLst/>
            <a:cxnLst/>
            <a:rect r="r" b="b" t="t" l="l"/>
            <a:pathLst>
              <a:path h="2621558" w="3542646">
                <a:moveTo>
                  <a:pt x="0" y="0"/>
                </a:moveTo>
                <a:lnTo>
                  <a:pt x="3542646" y="0"/>
                </a:lnTo>
                <a:lnTo>
                  <a:pt x="3542646" y="2621558"/>
                </a:lnTo>
                <a:lnTo>
                  <a:pt x="0" y="26215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01716" y="6153329"/>
            <a:ext cx="2979533" cy="1512113"/>
          </a:xfrm>
          <a:custGeom>
            <a:avLst/>
            <a:gdLst/>
            <a:ahLst/>
            <a:cxnLst/>
            <a:rect r="r" b="b" t="t" l="l"/>
            <a:pathLst>
              <a:path h="1512113" w="2979533">
                <a:moveTo>
                  <a:pt x="0" y="0"/>
                </a:moveTo>
                <a:lnTo>
                  <a:pt x="2979534" y="0"/>
                </a:lnTo>
                <a:lnTo>
                  <a:pt x="2979534" y="1512113"/>
                </a:lnTo>
                <a:lnTo>
                  <a:pt x="0" y="15121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869052" y="202075"/>
            <a:ext cx="1318233" cy="235069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EBEBEB"/>
                </a:solidFill>
                <a:latin typeface="Inter"/>
                <a:ea typeface="Inter"/>
                <a:cs typeface="Inter"/>
                <a:sym typeface="Inter"/>
              </a:rPr>
              <a:t>Página 18 de 54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65486"/>
            <a:ext cx="890808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Estrutura do Problema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825" y="2986884"/>
            <a:ext cx="16276351" cy="4313233"/>
          </a:xfrm>
          <a:custGeom>
            <a:avLst/>
            <a:gdLst/>
            <a:ahLst/>
            <a:cxnLst/>
            <a:rect r="r" b="b" t="t" l="l"/>
            <a:pathLst>
              <a:path h="4313233" w="16276351">
                <a:moveTo>
                  <a:pt x="0" y="0"/>
                </a:moveTo>
                <a:lnTo>
                  <a:pt x="16276350" y="0"/>
                </a:lnTo>
                <a:lnTo>
                  <a:pt x="16276350" y="4313232"/>
                </a:lnTo>
                <a:lnTo>
                  <a:pt x="0" y="431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5436503" y="7500083"/>
            <a:ext cx="0" cy="2261672"/>
          </a:xfrm>
          <a:prstGeom prst="line">
            <a:avLst/>
          </a:prstGeom>
          <a:ln cap="rnd" w="3333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99389" y="230650"/>
            <a:ext cx="2137114" cy="2593205"/>
          </a:xfrm>
          <a:custGeom>
            <a:avLst/>
            <a:gdLst/>
            <a:ahLst/>
            <a:cxnLst/>
            <a:rect r="r" b="b" t="t" l="l"/>
            <a:pathLst>
              <a:path h="2593205" w="2137114">
                <a:moveTo>
                  <a:pt x="0" y="0"/>
                </a:moveTo>
                <a:lnTo>
                  <a:pt x="2137114" y="0"/>
                </a:lnTo>
                <a:lnTo>
                  <a:pt x="2137114" y="2593205"/>
                </a:lnTo>
                <a:lnTo>
                  <a:pt x="0" y="2593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33159" y="7500083"/>
            <a:ext cx="3193807" cy="2422737"/>
          </a:xfrm>
          <a:custGeom>
            <a:avLst/>
            <a:gdLst/>
            <a:ahLst/>
            <a:cxnLst/>
            <a:rect r="r" b="b" t="t" l="l"/>
            <a:pathLst>
              <a:path h="2422737" w="3193807">
                <a:moveTo>
                  <a:pt x="0" y="0"/>
                </a:moveTo>
                <a:lnTo>
                  <a:pt x="3193807" y="0"/>
                </a:lnTo>
                <a:lnTo>
                  <a:pt x="3193807" y="2422737"/>
                </a:lnTo>
                <a:lnTo>
                  <a:pt x="0" y="2422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19 de 54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11010080" cy="95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6"/>
              </a:lnSpc>
            </a:pPr>
            <a:r>
              <a:rPr lang="en-US" sz="554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Construção do Modelo no PuLP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17" y="2187189"/>
            <a:ext cx="6740683" cy="6740683"/>
          </a:xfrm>
          <a:custGeom>
            <a:avLst/>
            <a:gdLst/>
            <a:ahLst/>
            <a:cxnLst/>
            <a:rect r="r" b="b" t="t" l="l"/>
            <a:pathLst>
              <a:path h="6740683" w="6740683">
                <a:moveTo>
                  <a:pt x="0" y="0"/>
                </a:moveTo>
                <a:lnTo>
                  <a:pt x="6740683" y="0"/>
                </a:lnTo>
                <a:lnTo>
                  <a:pt x="6740683" y="6740683"/>
                </a:lnTo>
                <a:lnTo>
                  <a:pt x="0" y="67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187189"/>
            <a:ext cx="6740683" cy="6740683"/>
          </a:xfrm>
          <a:custGeom>
            <a:avLst/>
            <a:gdLst/>
            <a:ahLst/>
            <a:cxnLst/>
            <a:rect r="r" b="b" t="t" l="l"/>
            <a:pathLst>
              <a:path h="6740683" w="6740683">
                <a:moveTo>
                  <a:pt x="0" y="0"/>
                </a:moveTo>
                <a:lnTo>
                  <a:pt x="6740683" y="0"/>
                </a:lnTo>
                <a:lnTo>
                  <a:pt x="6740683" y="6740683"/>
                </a:lnTo>
                <a:lnTo>
                  <a:pt x="0" y="6740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40683" y="3154213"/>
            <a:ext cx="4806634" cy="4806634"/>
          </a:xfrm>
          <a:custGeom>
            <a:avLst/>
            <a:gdLst/>
            <a:ahLst/>
            <a:cxnLst/>
            <a:rect r="r" b="b" t="t" l="l"/>
            <a:pathLst>
              <a:path h="4806634" w="4806634">
                <a:moveTo>
                  <a:pt x="0" y="0"/>
                </a:moveTo>
                <a:lnTo>
                  <a:pt x="4806634" y="0"/>
                </a:lnTo>
                <a:lnTo>
                  <a:pt x="4806634" y="4806634"/>
                </a:lnTo>
                <a:lnTo>
                  <a:pt x="0" y="480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1333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3535728" y="209280"/>
            <a:ext cx="11216544" cy="176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20"/>
              </a:lnSpc>
            </a:pPr>
            <a:r>
              <a:rPr lang="en-US" sz="103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Jaisson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 de 54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0877" y="294546"/>
            <a:ext cx="13886247" cy="9697909"/>
          </a:xfrm>
          <a:custGeom>
            <a:avLst/>
            <a:gdLst/>
            <a:ahLst/>
            <a:cxnLst/>
            <a:rect r="r" b="b" t="t" l="l"/>
            <a:pathLst>
              <a:path h="9697909" w="13886247">
                <a:moveTo>
                  <a:pt x="0" y="0"/>
                </a:moveTo>
                <a:lnTo>
                  <a:pt x="13886246" y="0"/>
                </a:lnTo>
                <a:lnTo>
                  <a:pt x="13886246" y="9697908"/>
                </a:lnTo>
                <a:lnTo>
                  <a:pt x="0" y="969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98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20 de 54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89960" y="480682"/>
            <a:ext cx="89080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Variáveis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0107" y="2442176"/>
            <a:ext cx="12787787" cy="7608733"/>
          </a:xfrm>
          <a:custGeom>
            <a:avLst/>
            <a:gdLst/>
            <a:ahLst/>
            <a:cxnLst/>
            <a:rect r="r" b="b" t="t" l="l"/>
            <a:pathLst>
              <a:path h="7608733" w="12787787">
                <a:moveTo>
                  <a:pt x="0" y="0"/>
                </a:moveTo>
                <a:lnTo>
                  <a:pt x="12787786" y="0"/>
                </a:lnTo>
                <a:lnTo>
                  <a:pt x="12787786" y="7608733"/>
                </a:lnTo>
                <a:lnTo>
                  <a:pt x="0" y="7608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9786" y="1387028"/>
            <a:ext cx="13888429" cy="902748"/>
          </a:xfrm>
          <a:custGeom>
            <a:avLst/>
            <a:gdLst/>
            <a:ahLst/>
            <a:cxnLst/>
            <a:rect r="r" b="b" t="t" l="l"/>
            <a:pathLst>
              <a:path h="902748" w="13888429">
                <a:moveTo>
                  <a:pt x="0" y="0"/>
                </a:moveTo>
                <a:lnTo>
                  <a:pt x="13888428" y="0"/>
                </a:lnTo>
                <a:lnTo>
                  <a:pt x="13888428" y="902748"/>
                </a:lnTo>
                <a:lnTo>
                  <a:pt x="0" y="902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7430"/>
            <a:ext cx="8908080" cy="954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6"/>
              </a:lnSpc>
            </a:pPr>
            <a:r>
              <a:rPr lang="en-US" sz="554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Função Objetivo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21 de 54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2838" y="754770"/>
            <a:ext cx="16739251" cy="1140281"/>
          </a:xfrm>
          <a:custGeom>
            <a:avLst/>
            <a:gdLst/>
            <a:ahLst/>
            <a:cxnLst/>
            <a:rect r="r" b="b" t="t" l="l"/>
            <a:pathLst>
              <a:path h="1140281" w="16739251">
                <a:moveTo>
                  <a:pt x="0" y="0"/>
                </a:moveTo>
                <a:lnTo>
                  <a:pt x="16739251" y="0"/>
                </a:lnTo>
                <a:lnTo>
                  <a:pt x="16739251" y="1140281"/>
                </a:lnTo>
                <a:lnTo>
                  <a:pt x="0" y="1140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3" t="0" r="-3146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92838" y="1895051"/>
            <a:ext cx="16739251" cy="1905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523468"/>
            <a:ext cx="2253992" cy="1147776"/>
          </a:xfrm>
          <a:custGeom>
            <a:avLst/>
            <a:gdLst/>
            <a:ahLst/>
            <a:cxnLst/>
            <a:rect r="r" b="b" t="t" l="l"/>
            <a:pathLst>
              <a:path h="1147776" w="2253992">
                <a:moveTo>
                  <a:pt x="0" y="0"/>
                </a:moveTo>
                <a:lnTo>
                  <a:pt x="2253992" y="0"/>
                </a:lnTo>
                <a:lnTo>
                  <a:pt x="2253992" y="1147776"/>
                </a:lnTo>
                <a:lnTo>
                  <a:pt x="0" y="114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415" t="0" r="-56199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71244"/>
            <a:ext cx="2992643" cy="1147776"/>
          </a:xfrm>
          <a:custGeom>
            <a:avLst/>
            <a:gdLst/>
            <a:ahLst/>
            <a:cxnLst/>
            <a:rect r="r" b="b" t="t" l="l"/>
            <a:pathLst>
              <a:path h="1147776" w="2992643">
                <a:moveTo>
                  <a:pt x="0" y="0"/>
                </a:moveTo>
                <a:lnTo>
                  <a:pt x="2992643" y="0"/>
                </a:lnTo>
                <a:lnTo>
                  <a:pt x="2992643" y="1147777"/>
                </a:lnTo>
                <a:lnTo>
                  <a:pt x="0" y="1147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466" t="0" r="-32358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901026"/>
            <a:ext cx="3515818" cy="1147776"/>
          </a:xfrm>
          <a:custGeom>
            <a:avLst/>
            <a:gdLst/>
            <a:ahLst/>
            <a:cxnLst/>
            <a:rect r="r" b="b" t="t" l="l"/>
            <a:pathLst>
              <a:path h="1147776" w="3515818">
                <a:moveTo>
                  <a:pt x="0" y="0"/>
                </a:moveTo>
                <a:lnTo>
                  <a:pt x="3515818" y="0"/>
                </a:lnTo>
                <a:lnTo>
                  <a:pt x="3515818" y="1147777"/>
                </a:lnTo>
                <a:lnTo>
                  <a:pt x="0" y="1147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594" t="0" r="-17665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127219"/>
            <a:ext cx="2303154" cy="1147776"/>
          </a:xfrm>
          <a:custGeom>
            <a:avLst/>
            <a:gdLst/>
            <a:ahLst/>
            <a:cxnLst/>
            <a:rect r="r" b="b" t="t" l="l"/>
            <a:pathLst>
              <a:path h="1147776" w="2303154">
                <a:moveTo>
                  <a:pt x="0" y="0"/>
                </a:moveTo>
                <a:lnTo>
                  <a:pt x="2303154" y="0"/>
                </a:lnTo>
                <a:lnTo>
                  <a:pt x="2303154" y="1147776"/>
                </a:lnTo>
                <a:lnTo>
                  <a:pt x="0" y="114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5216" t="0" r="-17147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53411"/>
            <a:ext cx="3351944" cy="1147776"/>
          </a:xfrm>
          <a:custGeom>
            <a:avLst/>
            <a:gdLst/>
            <a:ahLst/>
            <a:cxnLst/>
            <a:rect r="r" b="b" t="t" l="l"/>
            <a:pathLst>
              <a:path h="1147776" w="3351944">
                <a:moveTo>
                  <a:pt x="0" y="0"/>
                </a:moveTo>
                <a:lnTo>
                  <a:pt x="3351944" y="0"/>
                </a:lnTo>
                <a:lnTo>
                  <a:pt x="3351944" y="1147776"/>
                </a:lnTo>
                <a:lnTo>
                  <a:pt x="0" y="114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9201" t="0" r="-176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4556" y="2375692"/>
            <a:ext cx="1931443" cy="1147776"/>
          </a:xfrm>
          <a:custGeom>
            <a:avLst/>
            <a:gdLst/>
            <a:ahLst/>
            <a:cxnLst/>
            <a:rect r="r" b="b" t="t" l="l"/>
            <a:pathLst>
              <a:path h="1147776" w="1931443">
                <a:moveTo>
                  <a:pt x="0" y="0"/>
                </a:moveTo>
                <a:lnTo>
                  <a:pt x="1931442" y="0"/>
                </a:lnTo>
                <a:lnTo>
                  <a:pt x="1931442" y="1147776"/>
                </a:lnTo>
                <a:lnTo>
                  <a:pt x="0" y="1147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45" t="0" r="-767898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833580" y="6441577"/>
            <a:ext cx="1447482" cy="0"/>
          </a:xfrm>
          <a:prstGeom prst="line">
            <a:avLst/>
          </a:prstGeom>
          <a:ln cap="flat" w="66675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4833580" y="5143500"/>
            <a:ext cx="1447482" cy="0"/>
          </a:xfrm>
          <a:prstGeom prst="line">
            <a:avLst/>
          </a:prstGeom>
          <a:ln cap="flat" w="66675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4833580" y="3944942"/>
            <a:ext cx="1447482" cy="0"/>
          </a:xfrm>
          <a:prstGeom prst="line">
            <a:avLst/>
          </a:prstGeom>
          <a:ln cap="flat" w="66675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833580" y="2916242"/>
            <a:ext cx="1447482" cy="0"/>
          </a:xfrm>
          <a:prstGeom prst="line">
            <a:avLst/>
          </a:prstGeom>
          <a:ln cap="flat" w="66675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4833580" y="7641727"/>
            <a:ext cx="1447482" cy="0"/>
          </a:xfrm>
          <a:prstGeom prst="line">
            <a:avLst/>
          </a:prstGeom>
          <a:ln cap="flat" w="66675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4833580" y="8841877"/>
            <a:ext cx="1447482" cy="0"/>
          </a:xfrm>
          <a:prstGeom prst="line">
            <a:avLst/>
          </a:prstGeom>
          <a:ln cap="flat" w="66675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6777680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22 de 54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53298" y="2617475"/>
            <a:ext cx="11639157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Venda Total de Rações</a:t>
            </a: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= preço * quantidade de unidades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53298" y="3646175"/>
            <a:ext cx="11177638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Venda de Grãos Excedentes</a:t>
            </a: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= preço * quantidade de kg.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53298" y="4844732"/>
            <a:ext cx="11177638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 de Cultivo </a:t>
            </a: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área em ha. * custo do grão plantado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53298" y="6142810"/>
            <a:ext cx="11498611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 Logístico </a:t>
            </a: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custo do caminhão * distância + custo fixo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53298" y="7342960"/>
            <a:ext cx="11498611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Compra de Ingredientes Extra </a:t>
            </a: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preço * quantidade de kg.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53298" y="8543110"/>
            <a:ext cx="11498611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 de Produção </a:t>
            </a:r>
            <a:r>
              <a:rPr lang="en-US" sz="30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= custo * quantidade de unidades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27131" y="3141350"/>
            <a:ext cx="44441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+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27131" y="4254979"/>
            <a:ext cx="44441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27131" y="5529778"/>
            <a:ext cx="44441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27131" y="6837976"/>
            <a:ext cx="44441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27131" y="8064169"/>
            <a:ext cx="44441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67889" y="2223776"/>
            <a:ext cx="762897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max =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846401" y="163975"/>
            <a:ext cx="4595199" cy="50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85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Função Objetivo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4044" y="162412"/>
            <a:ext cx="7745592" cy="9962176"/>
          </a:xfrm>
          <a:custGeom>
            <a:avLst/>
            <a:gdLst/>
            <a:ahLst/>
            <a:cxnLst/>
            <a:rect r="r" b="b" t="t" l="l"/>
            <a:pathLst>
              <a:path h="9962176" w="7745592">
                <a:moveTo>
                  <a:pt x="0" y="0"/>
                </a:moveTo>
                <a:lnTo>
                  <a:pt x="7745592" y="0"/>
                </a:lnTo>
                <a:lnTo>
                  <a:pt x="7745592" y="9962176"/>
                </a:lnTo>
                <a:lnTo>
                  <a:pt x="0" y="996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379636" y="4144837"/>
            <a:ext cx="788451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327329" y="636571"/>
            <a:ext cx="2435482" cy="1010805"/>
          </a:xfrm>
          <a:custGeom>
            <a:avLst/>
            <a:gdLst/>
            <a:ahLst/>
            <a:cxnLst/>
            <a:rect r="r" b="b" t="t" l="l"/>
            <a:pathLst>
              <a:path h="1010805" w="2435482">
                <a:moveTo>
                  <a:pt x="0" y="0"/>
                </a:moveTo>
                <a:lnTo>
                  <a:pt x="2435483" y="0"/>
                </a:lnTo>
                <a:lnTo>
                  <a:pt x="2435483" y="1010805"/>
                </a:lnTo>
                <a:lnTo>
                  <a:pt x="0" y="1010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00109" y="1669713"/>
            <a:ext cx="4651270" cy="763895"/>
          </a:xfrm>
          <a:custGeom>
            <a:avLst/>
            <a:gdLst/>
            <a:ahLst/>
            <a:cxnLst/>
            <a:rect r="r" b="b" t="t" l="l"/>
            <a:pathLst>
              <a:path h="763895" w="4651270">
                <a:moveTo>
                  <a:pt x="0" y="0"/>
                </a:moveTo>
                <a:lnTo>
                  <a:pt x="4651270" y="0"/>
                </a:lnTo>
                <a:lnTo>
                  <a:pt x="4651270" y="763894"/>
                </a:lnTo>
                <a:lnTo>
                  <a:pt x="0" y="76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04743" y="2443132"/>
            <a:ext cx="2859861" cy="1359750"/>
          </a:xfrm>
          <a:custGeom>
            <a:avLst/>
            <a:gdLst/>
            <a:ahLst/>
            <a:cxnLst/>
            <a:rect r="r" b="b" t="t" l="l"/>
            <a:pathLst>
              <a:path h="1359750" w="2859861">
                <a:moveTo>
                  <a:pt x="0" y="0"/>
                </a:moveTo>
                <a:lnTo>
                  <a:pt x="2859861" y="0"/>
                </a:lnTo>
                <a:lnTo>
                  <a:pt x="2859861" y="1359750"/>
                </a:lnTo>
                <a:lnTo>
                  <a:pt x="0" y="1359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60116" y="3886008"/>
            <a:ext cx="2987255" cy="740205"/>
          </a:xfrm>
          <a:custGeom>
            <a:avLst/>
            <a:gdLst/>
            <a:ahLst/>
            <a:cxnLst/>
            <a:rect r="r" b="b" t="t" l="l"/>
            <a:pathLst>
              <a:path h="740205" w="2987255">
                <a:moveTo>
                  <a:pt x="0" y="0"/>
                </a:moveTo>
                <a:lnTo>
                  <a:pt x="2987255" y="0"/>
                </a:lnTo>
                <a:lnTo>
                  <a:pt x="2987255" y="740205"/>
                </a:lnTo>
                <a:lnTo>
                  <a:pt x="0" y="740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47708" y="4950213"/>
            <a:ext cx="4865920" cy="879635"/>
          </a:xfrm>
          <a:custGeom>
            <a:avLst/>
            <a:gdLst/>
            <a:ahLst/>
            <a:cxnLst/>
            <a:rect r="r" b="b" t="t" l="l"/>
            <a:pathLst>
              <a:path h="879635" w="4865920">
                <a:moveTo>
                  <a:pt x="0" y="0"/>
                </a:moveTo>
                <a:lnTo>
                  <a:pt x="4865920" y="0"/>
                </a:lnTo>
                <a:lnTo>
                  <a:pt x="4865920" y="879635"/>
                </a:lnTo>
                <a:lnTo>
                  <a:pt x="0" y="8796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64571" y="6062300"/>
            <a:ext cx="3528607" cy="925785"/>
          </a:xfrm>
          <a:custGeom>
            <a:avLst/>
            <a:gdLst/>
            <a:ahLst/>
            <a:cxnLst/>
            <a:rect r="r" b="b" t="t" l="l"/>
            <a:pathLst>
              <a:path h="925785" w="3528607">
                <a:moveTo>
                  <a:pt x="0" y="0"/>
                </a:moveTo>
                <a:lnTo>
                  <a:pt x="3528607" y="0"/>
                </a:lnTo>
                <a:lnTo>
                  <a:pt x="3528607" y="925785"/>
                </a:lnTo>
                <a:lnTo>
                  <a:pt x="0" y="9257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37177" y="7102385"/>
            <a:ext cx="2878826" cy="712852"/>
          </a:xfrm>
          <a:custGeom>
            <a:avLst/>
            <a:gdLst/>
            <a:ahLst/>
            <a:cxnLst/>
            <a:rect r="r" b="b" t="t" l="l"/>
            <a:pathLst>
              <a:path h="712852" w="2878826">
                <a:moveTo>
                  <a:pt x="0" y="0"/>
                </a:moveTo>
                <a:lnTo>
                  <a:pt x="2878826" y="0"/>
                </a:lnTo>
                <a:lnTo>
                  <a:pt x="2878826" y="712852"/>
                </a:lnTo>
                <a:lnTo>
                  <a:pt x="0" y="712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00109" y="8158898"/>
            <a:ext cx="4761117" cy="894882"/>
          </a:xfrm>
          <a:custGeom>
            <a:avLst/>
            <a:gdLst/>
            <a:ahLst/>
            <a:cxnLst/>
            <a:rect r="r" b="b" t="t" l="l"/>
            <a:pathLst>
              <a:path h="894882" w="4761117">
                <a:moveTo>
                  <a:pt x="0" y="0"/>
                </a:moveTo>
                <a:lnTo>
                  <a:pt x="4761118" y="0"/>
                </a:lnTo>
                <a:lnTo>
                  <a:pt x="4761118" y="894882"/>
                </a:lnTo>
                <a:lnTo>
                  <a:pt x="0" y="8948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87555" y="9290558"/>
            <a:ext cx="3482640" cy="834030"/>
          </a:xfrm>
          <a:custGeom>
            <a:avLst/>
            <a:gdLst/>
            <a:ahLst/>
            <a:cxnLst/>
            <a:rect r="r" b="b" t="t" l="l"/>
            <a:pathLst>
              <a:path h="834030" w="3482640">
                <a:moveTo>
                  <a:pt x="0" y="0"/>
                </a:moveTo>
                <a:lnTo>
                  <a:pt x="3482639" y="0"/>
                </a:lnTo>
                <a:lnTo>
                  <a:pt x="3482639" y="834030"/>
                </a:lnTo>
                <a:lnTo>
                  <a:pt x="0" y="834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9168087" y="1628326"/>
            <a:ext cx="8963651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9209017" y="2414789"/>
            <a:ext cx="8922721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247708" y="3765014"/>
            <a:ext cx="8884030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300109" y="4750038"/>
            <a:ext cx="8831629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9209017" y="5938475"/>
            <a:ext cx="8922721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9209017" y="7045235"/>
            <a:ext cx="8922721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9265872" y="7977923"/>
            <a:ext cx="8865866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9168087" y="9199587"/>
            <a:ext cx="8963651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9327329" y="617521"/>
            <a:ext cx="8804409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9265872" y="10041384"/>
            <a:ext cx="8865866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8379636" y="3113714"/>
            <a:ext cx="788451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8379636" y="2085014"/>
            <a:ext cx="788451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8379636" y="1047750"/>
            <a:ext cx="788451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8379636" y="5390030"/>
            <a:ext cx="788451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8379636" y="6506143"/>
            <a:ext cx="788451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8379636" y="7534843"/>
            <a:ext cx="788451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8379636" y="8528102"/>
            <a:ext cx="788451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8379636" y="9642527"/>
            <a:ext cx="788451" cy="0"/>
          </a:xfrm>
          <a:prstGeom prst="line">
            <a:avLst/>
          </a:prstGeom>
          <a:ln cap="flat" w="38100">
            <a:solidFill>
              <a:srgbClr val="32323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17039183" y="10096013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1792"/>
              </a:lnSpc>
              <a:spcBef>
                <a:spcPct val="0"/>
              </a:spcBef>
            </a:pPr>
            <a:r>
              <a:rPr lang="en-US" sz="12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23 de 54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247689" y="943536"/>
            <a:ext cx="38840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Uso total da área por fazenda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247689" y="1853222"/>
            <a:ext cx="38840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 ha. minímos por grão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247689" y="2739064"/>
            <a:ext cx="38840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Garante a produção correta de grãos.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47689" y="3924538"/>
            <a:ext cx="38840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Não pode sobrar grão na fazenda.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47689" y="4978638"/>
            <a:ext cx="38840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Garante a proporção de igredientes por ração.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193249" y="6150543"/>
            <a:ext cx="388404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Consumo de ingredientes na produção.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193249" y="7313142"/>
            <a:ext cx="38840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Demanda máxima de ração.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146952" y="8329664"/>
            <a:ext cx="38840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Garantir produção mínima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93249" y="9422048"/>
            <a:ext cx="388404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Produzir todos os tipos.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465880" y="641911"/>
            <a:ext cx="619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465880" y="1702410"/>
            <a:ext cx="619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465880" y="2739064"/>
            <a:ext cx="619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465880" y="3770939"/>
            <a:ext cx="619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465880" y="5025582"/>
            <a:ext cx="619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465880" y="6094880"/>
            <a:ext cx="619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R6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465880" y="7109561"/>
            <a:ext cx="619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R7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465880" y="8111273"/>
            <a:ext cx="619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R8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465880" y="9232952"/>
            <a:ext cx="61957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R9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328874" y="28876"/>
            <a:ext cx="459519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Restrições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1492" y="418476"/>
            <a:ext cx="15425017" cy="165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1"/>
              </a:lnSpc>
            </a:pPr>
            <a:r>
              <a:rPr lang="en-US" sz="959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859020" y="3928172"/>
            <a:ext cx="6569960" cy="1106282"/>
          </a:xfrm>
          <a:custGeom>
            <a:avLst/>
            <a:gdLst/>
            <a:ahLst/>
            <a:cxnLst/>
            <a:rect r="r" b="b" t="t" l="l"/>
            <a:pathLst>
              <a:path h="1106282" w="6569960">
                <a:moveTo>
                  <a:pt x="0" y="0"/>
                </a:moveTo>
                <a:lnTo>
                  <a:pt x="6569960" y="0"/>
                </a:lnTo>
                <a:lnTo>
                  <a:pt x="6569960" y="1106282"/>
                </a:lnTo>
                <a:lnTo>
                  <a:pt x="0" y="1106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24 de 54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6698" y="2451268"/>
            <a:ext cx="16194604" cy="1095904"/>
          </a:xfrm>
          <a:custGeom>
            <a:avLst/>
            <a:gdLst/>
            <a:ahLst/>
            <a:cxnLst/>
            <a:rect r="r" b="b" t="t" l="l"/>
            <a:pathLst>
              <a:path h="1095904" w="16194604">
                <a:moveTo>
                  <a:pt x="0" y="0"/>
                </a:moveTo>
                <a:lnTo>
                  <a:pt x="16194604" y="0"/>
                </a:lnTo>
                <a:lnTo>
                  <a:pt x="16194604" y="1095904"/>
                </a:lnTo>
                <a:lnTo>
                  <a:pt x="0" y="1095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7" t="0" r="-2811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823" y="1414773"/>
            <a:ext cx="9717296" cy="7457453"/>
          </a:xfrm>
          <a:custGeom>
            <a:avLst/>
            <a:gdLst/>
            <a:ahLst/>
            <a:cxnLst/>
            <a:rect r="r" b="b" t="t" l="l"/>
            <a:pathLst>
              <a:path h="7457453" w="9717296">
                <a:moveTo>
                  <a:pt x="0" y="0"/>
                </a:moveTo>
                <a:lnTo>
                  <a:pt x="9717296" y="0"/>
                </a:lnTo>
                <a:lnTo>
                  <a:pt x="9717296" y="7457454"/>
                </a:lnTo>
                <a:lnTo>
                  <a:pt x="0" y="745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9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97119" y="1414773"/>
            <a:ext cx="8011058" cy="7457453"/>
          </a:xfrm>
          <a:custGeom>
            <a:avLst/>
            <a:gdLst/>
            <a:ahLst/>
            <a:cxnLst/>
            <a:rect r="r" b="b" t="t" l="l"/>
            <a:pathLst>
              <a:path h="7457453" w="8011058">
                <a:moveTo>
                  <a:pt x="0" y="0"/>
                </a:moveTo>
                <a:lnTo>
                  <a:pt x="8011058" y="0"/>
                </a:lnTo>
                <a:lnTo>
                  <a:pt x="8011058" y="7457454"/>
                </a:lnTo>
                <a:lnTo>
                  <a:pt x="0" y="7457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51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00685" y="9031469"/>
            <a:ext cx="6541455" cy="1102289"/>
          </a:xfrm>
          <a:custGeom>
            <a:avLst/>
            <a:gdLst/>
            <a:ahLst/>
            <a:cxnLst/>
            <a:rect r="r" b="b" t="t" l="l"/>
            <a:pathLst>
              <a:path h="1102289" w="6541455">
                <a:moveTo>
                  <a:pt x="0" y="0"/>
                </a:moveTo>
                <a:lnTo>
                  <a:pt x="6541455" y="0"/>
                </a:lnTo>
                <a:lnTo>
                  <a:pt x="6541455" y="1102289"/>
                </a:lnTo>
                <a:lnTo>
                  <a:pt x="0" y="1102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7654" y="63500"/>
            <a:ext cx="1542501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🌾 Grãos plantados por fazenda (ha)</a:t>
            </a:r>
          </a:p>
          <a:p>
            <a:pPr algn="l">
              <a:lnSpc>
                <a:spcPts val="700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25 de 54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974" y="1028700"/>
            <a:ext cx="9388250" cy="8379013"/>
          </a:xfrm>
          <a:custGeom>
            <a:avLst/>
            <a:gdLst/>
            <a:ahLst/>
            <a:cxnLst/>
            <a:rect r="r" b="b" t="t" l="l"/>
            <a:pathLst>
              <a:path h="8379013" w="9388250">
                <a:moveTo>
                  <a:pt x="0" y="0"/>
                </a:moveTo>
                <a:lnTo>
                  <a:pt x="9388250" y="0"/>
                </a:lnTo>
                <a:lnTo>
                  <a:pt x="9388250" y="8379013"/>
                </a:lnTo>
                <a:lnTo>
                  <a:pt x="0" y="83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06224" y="1028700"/>
            <a:ext cx="8263802" cy="8379013"/>
          </a:xfrm>
          <a:custGeom>
            <a:avLst/>
            <a:gdLst/>
            <a:ahLst/>
            <a:cxnLst/>
            <a:rect r="r" b="b" t="t" l="l"/>
            <a:pathLst>
              <a:path h="8379013" w="8263802">
                <a:moveTo>
                  <a:pt x="0" y="0"/>
                </a:moveTo>
                <a:lnTo>
                  <a:pt x="8263802" y="0"/>
                </a:lnTo>
                <a:lnTo>
                  <a:pt x="8263802" y="8379013"/>
                </a:lnTo>
                <a:lnTo>
                  <a:pt x="0" y="8379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7154" y="9454094"/>
            <a:ext cx="5374604" cy="832906"/>
          </a:xfrm>
          <a:custGeom>
            <a:avLst/>
            <a:gdLst/>
            <a:ahLst/>
            <a:cxnLst/>
            <a:rect r="r" b="b" t="t" l="l"/>
            <a:pathLst>
              <a:path h="832906" w="5374604">
                <a:moveTo>
                  <a:pt x="0" y="0"/>
                </a:moveTo>
                <a:lnTo>
                  <a:pt x="5374604" y="0"/>
                </a:lnTo>
                <a:lnTo>
                  <a:pt x="5374604" y="832906"/>
                </a:lnTo>
                <a:lnTo>
                  <a:pt x="0" y="832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7654" y="73025"/>
            <a:ext cx="14155960" cy="160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4"/>
              </a:lnSpc>
            </a:pPr>
            <a:r>
              <a:rPr lang="en-US" sz="458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🚛 Logística — transportes por fazenda e custos</a:t>
            </a:r>
          </a:p>
          <a:p>
            <a:pPr algn="l">
              <a:lnSpc>
                <a:spcPts val="642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26 de 54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846" y="1423870"/>
            <a:ext cx="8923610" cy="5599565"/>
          </a:xfrm>
          <a:custGeom>
            <a:avLst/>
            <a:gdLst/>
            <a:ahLst/>
            <a:cxnLst/>
            <a:rect r="r" b="b" t="t" l="l"/>
            <a:pathLst>
              <a:path h="5599565" w="8923610">
                <a:moveTo>
                  <a:pt x="0" y="0"/>
                </a:moveTo>
                <a:lnTo>
                  <a:pt x="8923609" y="0"/>
                </a:lnTo>
                <a:lnTo>
                  <a:pt x="8923609" y="5599565"/>
                </a:lnTo>
                <a:lnTo>
                  <a:pt x="0" y="559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4455" y="1423870"/>
            <a:ext cx="8882699" cy="7439260"/>
          </a:xfrm>
          <a:custGeom>
            <a:avLst/>
            <a:gdLst/>
            <a:ahLst/>
            <a:cxnLst/>
            <a:rect r="r" b="b" t="t" l="l"/>
            <a:pathLst>
              <a:path h="7439260" w="8882699">
                <a:moveTo>
                  <a:pt x="0" y="0"/>
                </a:moveTo>
                <a:lnTo>
                  <a:pt x="8882699" y="0"/>
                </a:lnTo>
                <a:lnTo>
                  <a:pt x="8882699" y="7439260"/>
                </a:lnTo>
                <a:lnTo>
                  <a:pt x="0" y="7439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7654" y="7412823"/>
            <a:ext cx="8087770" cy="1608276"/>
          </a:xfrm>
          <a:custGeom>
            <a:avLst/>
            <a:gdLst/>
            <a:ahLst/>
            <a:cxnLst/>
            <a:rect r="r" b="b" t="t" l="l"/>
            <a:pathLst>
              <a:path h="1608276" w="8087770">
                <a:moveTo>
                  <a:pt x="0" y="0"/>
                </a:moveTo>
                <a:lnTo>
                  <a:pt x="8087771" y="0"/>
                </a:lnTo>
                <a:lnTo>
                  <a:pt x="8087771" y="1608275"/>
                </a:lnTo>
                <a:lnTo>
                  <a:pt x="0" y="1608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7654" y="73025"/>
            <a:ext cx="14807845" cy="155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1"/>
              </a:lnSpc>
            </a:pPr>
            <a:r>
              <a:rPr lang="en-US" sz="44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📦🏭 Quantidade e custos da produção de rações</a:t>
            </a:r>
          </a:p>
          <a:p>
            <a:pPr algn="l">
              <a:lnSpc>
                <a:spcPts val="623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07654" y="9091342"/>
            <a:ext cx="8763431" cy="48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</a:pPr>
            <a:r>
              <a:rPr lang="en-US" sz="284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 Total com Rações: R$ 14.365.112,50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27 de 54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2131"/>
            <a:ext cx="9290785" cy="8472876"/>
          </a:xfrm>
          <a:custGeom>
            <a:avLst/>
            <a:gdLst/>
            <a:ahLst/>
            <a:cxnLst/>
            <a:rect r="r" b="b" t="t" l="l"/>
            <a:pathLst>
              <a:path h="8472876" w="9290785">
                <a:moveTo>
                  <a:pt x="0" y="0"/>
                </a:moveTo>
                <a:lnTo>
                  <a:pt x="9290785" y="0"/>
                </a:lnTo>
                <a:lnTo>
                  <a:pt x="9290785" y="8472876"/>
                </a:lnTo>
                <a:lnTo>
                  <a:pt x="0" y="8472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943" t="-3478" r="-3782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13784" y="1372131"/>
            <a:ext cx="7974216" cy="8383988"/>
          </a:xfrm>
          <a:custGeom>
            <a:avLst/>
            <a:gdLst/>
            <a:ahLst/>
            <a:cxnLst/>
            <a:rect r="r" b="b" t="t" l="l"/>
            <a:pathLst>
              <a:path h="8383988" w="7974216">
                <a:moveTo>
                  <a:pt x="0" y="0"/>
                </a:moveTo>
                <a:lnTo>
                  <a:pt x="7974216" y="0"/>
                </a:lnTo>
                <a:lnTo>
                  <a:pt x="7974216" y="8383988"/>
                </a:lnTo>
                <a:lnTo>
                  <a:pt x="0" y="8383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666" t="0" r="-442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40783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28 de 54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7654" y="73025"/>
            <a:ext cx="14807845" cy="77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1"/>
              </a:lnSpc>
            </a:pPr>
            <a:r>
              <a:rPr lang="en-US" sz="44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9692656" y="407792"/>
            <a:ext cx="0" cy="947141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654" y="1301479"/>
            <a:ext cx="11945737" cy="8503567"/>
          </a:xfrm>
          <a:custGeom>
            <a:avLst/>
            <a:gdLst/>
            <a:ahLst/>
            <a:cxnLst/>
            <a:rect r="r" b="b" t="t" l="l"/>
            <a:pathLst>
              <a:path h="8503567" w="11945737">
                <a:moveTo>
                  <a:pt x="0" y="0"/>
                </a:moveTo>
                <a:lnTo>
                  <a:pt x="11945737" y="0"/>
                </a:lnTo>
                <a:lnTo>
                  <a:pt x="11945737" y="8503567"/>
                </a:lnTo>
                <a:lnTo>
                  <a:pt x="0" y="8503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942" t="-14323" r="-50253" b="-196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6286" y="1556351"/>
            <a:ext cx="4786518" cy="475971"/>
          </a:xfrm>
          <a:custGeom>
            <a:avLst/>
            <a:gdLst/>
            <a:ahLst/>
            <a:cxnLst/>
            <a:rect r="r" b="b" t="t" l="l"/>
            <a:pathLst>
              <a:path h="475971" w="4786518">
                <a:moveTo>
                  <a:pt x="0" y="0"/>
                </a:moveTo>
                <a:lnTo>
                  <a:pt x="4786517" y="0"/>
                </a:lnTo>
                <a:lnTo>
                  <a:pt x="4786517" y="475971"/>
                </a:lnTo>
                <a:lnTo>
                  <a:pt x="0" y="475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360" t="-716941" r="-257662" b="-14700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54492" y="2210201"/>
            <a:ext cx="2138312" cy="2933299"/>
          </a:xfrm>
          <a:custGeom>
            <a:avLst/>
            <a:gdLst/>
            <a:ahLst/>
            <a:cxnLst/>
            <a:rect r="r" b="b" t="t" l="l"/>
            <a:pathLst>
              <a:path h="2933299" w="2138312">
                <a:moveTo>
                  <a:pt x="0" y="0"/>
                </a:moveTo>
                <a:lnTo>
                  <a:pt x="2138311" y="0"/>
                </a:lnTo>
                <a:lnTo>
                  <a:pt x="2138311" y="2933299"/>
                </a:lnTo>
                <a:lnTo>
                  <a:pt x="0" y="2933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643" t="-144649" r="-373708" b="-14704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58726" y="2210201"/>
            <a:ext cx="2135082" cy="2933299"/>
          </a:xfrm>
          <a:custGeom>
            <a:avLst/>
            <a:gdLst/>
            <a:ahLst/>
            <a:cxnLst/>
            <a:rect r="r" b="b" t="t" l="l"/>
            <a:pathLst>
              <a:path h="2933299" w="2135082">
                <a:moveTo>
                  <a:pt x="0" y="0"/>
                </a:moveTo>
                <a:lnTo>
                  <a:pt x="2135082" y="0"/>
                </a:lnTo>
                <a:lnTo>
                  <a:pt x="2135082" y="2933299"/>
                </a:lnTo>
                <a:lnTo>
                  <a:pt x="0" y="2933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5666" t="-142849" r="-740109" b="-1459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58726" y="4323643"/>
            <a:ext cx="2195766" cy="819857"/>
          </a:xfrm>
          <a:custGeom>
            <a:avLst/>
            <a:gdLst/>
            <a:ahLst/>
            <a:cxnLst/>
            <a:rect r="r" b="b" t="t" l="l"/>
            <a:pathLst>
              <a:path h="819857" w="2195766">
                <a:moveTo>
                  <a:pt x="0" y="0"/>
                </a:moveTo>
                <a:lnTo>
                  <a:pt x="2195766" y="0"/>
                </a:lnTo>
                <a:lnTo>
                  <a:pt x="2195766" y="819857"/>
                </a:lnTo>
                <a:lnTo>
                  <a:pt x="0" y="819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2441" t="-836155" r="-586516" b="-56268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601294" y="6172341"/>
            <a:ext cx="5405411" cy="1254670"/>
            <a:chOff x="0" y="0"/>
            <a:chExt cx="1676772" cy="3892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6772" cy="389202"/>
            </a:xfrm>
            <a:custGeom>
              <a:avLst/>
              <a:gdLst/>
              <a:ahLst/>
              <a:cxnLst/>
              <a:rect r="r" b="b" t="t" l="l"/>
              <a:pathLst>
                <a:path h="389202" w="1676772">
                  <a:moveTo>
                    <a:pt x="42968" y="0"/>
                  </a:moveTo>
                  <a:lnTo>
                    <a:pt x="1633805" y="0"/>
                  </a:lnTo>
                  <a:cubicBezTo>
                    <a:pt x="1657535" y="0"/>
                    <a:pt x="1676772" y="19237"/>
                    <a:pt x="1676772" y="42968"/>
                  </a:cubicBezTo>
                  <a:lnTo>
                    <a:pt x="1676772" y="346234"/>
                  </a:lnTo>
                  <a:cubicBezTo>
                    <a:pt x="1676772" y="369965"/>
                    <a:pt x="1657535" y="389202"/>
                    <a:pt x="1633805" y="389202"/>
                  </a:cubicBezTo>
                  <a:lnTo>
                    <a:pt x="42968" y="389202"/>
                  </a:lnTo>
                  <a:cubicBezTo>
                    <a:pt x="19237" y="389202"/>
                    <a:pt x="0" y="369965"/>
                    <a:pt x="0" y="346234"/>
                  </a:cubicBezTo>
                  <a:lnTo>
                    <a:pt x="0" y="42968"/>
                  </a:lnTo>
                  <a:cubicBezTo>
                    <a:pt x="0" y="19237"/>
                    <a:pt x="19237" y="0"/>
                    <a:pt x="42968" y="0"/>
                  </a:cubicBezTo>
                  <a:close/>
                </a:path>
              </a:pathLst>
            </a:custGeom>
            <a:solidFill>
              <a:srgbClr val="3E91E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76772" cy="427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082532" y="7607987"/>
            <a:ext cx="2442934" cy="2442934"/>
          </a:xfrm>
          <a:custGeom>
            <a:avLst/>
            <a:gdLst/>
            <a:ahLst/>
            <a:cxnLst/>
            <a:rect r="r" b="b" t="t" l="l"/>
            <a:pathLst>
              <a:path h="2442934" w="2442934">
                <a:moveTo>
                  <a:pt x="0" y="0"/>
                </a:moveTo>
                <a:lnTo>
                  <a:pt x="2442934" y="0"/>
                </a:lnTo>
                <a:lnTo>
                  <a:pt x="2442934" y="2442934"/>
                </a:lnTo>
                <a:lnTo>
                  <a:pt x="0" y="2442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7654" y="63500"/>
            <a:ext cx="1542501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💰 Fontes de Faturamento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86441" y="6342294"/>
            <a:ext cx="4758503" cy="440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547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Faturamento total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86441" y="6723477"/>
            <a:ext cx="4758503" cy="5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4"/>
              </a:lnSpc>
            </a:pPr>
            <a:r>
              <a:rPr lang="en-US" sz="3396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R$ 81.523.341,23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29 de 54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9603" y="0"/>
            <a:ext cx="21487206" cy="10287000"/>
          </a:xfrm>
          <a:custGeom>
            <a:avLst/>
            <a:gdLst/>
            <a:ahLst/>
            <a:cxnLst/>
            <a:rect r="r" b="b" t="t" l="l"/>
            <a:pathLst>
              <a:path h="10287000" w="21487206">
                <a:moveTo>
                  <a:pt x="0" y="0"/>
                </a:moveTo>
                <a:lnTo>
                  <a:pt x="21487206" y="0"/>
                </a:lnTo>
                <a:lnTo>
                  <a:pt x="21487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EBEBEB"/>
                </a:solidFill>
                <a:latin typeface="Inter"/>
                <a:ea typeface="Inter"/>
                <a:cs typeface="Inter"/>
                <a:sym typeface="Inter"/>
              </a:rPr>
              <a:t>Página 3 de 54</a:t>
            </a:r>
          </a:p>
        </p:txBody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454" y="743882"/>
            <a:ext cx="8339228" cy="9307027"/>
          </a:xfrm>
          <a:custGeom>
            <a:avLst/>
            <a:gdLst/>
            <a:ahLst/>
            <a:cxnLst/>
            <a:rect r="r" b="b" t="t" l="l"/>
            <a:pathLst>
              <a:path h="9307027" w="8339228">
                <a:moveTo>
                  <a:pt x="0" y="0"/>
                </a:moveTo>
                <a:lnTo>
                  <a:pt x="8339228" y="0"/>
                </a:lnTo>
                <a:lnTo>
                  <a:pt x="8339228" y="9307027"/>
                </a:lnTo>
                <a:lnTo>
                  <a:pt x="0" y="9307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043" t="0" r="-483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886291"/>
            <a:ext cx="8735169" cy="9022209"/>
          </a:xfrm>
          <a:custGeom>
            <a:avLst/>
            <a:gdLst/>
            <a:ahLst/>
            <a:cxnLst/>
            <a:rect r="r" b="b" t="t" l="l"/>
            <a:pathLst>
              <a:path h="9022209" w="8735169">
                <a:moveTo>
                  <a:pt x="0" y="0"/>
                </a:moveTo>
                <a:lnTo>
                  <a:pt x="8735169" y="0"/>
                </a:lnTo>
                <a:lnTo>
                  <a:pt x="8735169" y="9022208"/>
                </a:lnTo>
                <a:lnTo>
                  <a:pt x="0" y="902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728" t="-4429" r="-50019" b="-163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4048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30 de 54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654" y="73025"/>
            <a:ext cx="14807845" cy="77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1"/>
              </a:lnSpc>
            </a:pPr>
            <a:r>
              <a:rPr lang="en-US" sz="44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Faturamento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8991157" y="506008"/>
            <a:ext cx="0" cy="947141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3087" y="1187942"/>
            <a:ext cx="8261206" cy="1917540"/>
            <a:chOff x="0" y="0"/>
            <a:chExt cx="1676772" cy="389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772" cy="389202"/>
            </a:xfrm>
            <a:custGeom>
              <a:avLst/>
              <a:gdLst/>
              <a:ahLst/>
              <a:cxnLst/>
              <a:rect r="r" b="b" t="t" l="l"/>
              <a:pathLst>
                <a:path h="389202" w="1676772">
                  <a:moveTo>
                    <a:pt x="28114" y="0"/>
                  </a:moveTo>
                  <a:lnTo>
                    <a:pt x="1648658" y="0"/>
                  </a:lnTo>
                  <a:cubicBezTo>
                    <a:pt x="1664185" y="0"/>
                    <a:pt x="1676772" y="12587"/>
                    <a:pt x="1676772" y="28114"/>
                  </a:cubicBezTo>
                  <a:lnTo>
                    <a:pt x="1676772" y="361088"/>
                  </a:lnTo>
                  <a:cubicBezTo>
                    <a:pt x="1676772" y="376615"/>
                    <a:pt x="1664185" y="389202"/>
                    <a:pt x="1648658" y="389202"/>
                  </a:cubicBezTo>
                  <a:lnTo>
                    <a:pt x="28114" y="389202"/>
                  </a:lnTo>
                  <a:cubicBezTo>
                    <a:pt x="12587" y="389202"/>
                    <a:pt x="0" y="376615"/>
                    <a:pt x="0" y="361088"/>
                  </a:cubicBezTo>
                  <a:lnTo>
                    <a:pt x="0" y="28114"/>
                  </a:lnTo>
                  <a:cubicBezTo>
                    <a:pt x="0" y="12587"/>
                    <a:pt x="12587" y="0"/>
                    <a:pt x="28114" y="0"/>
                  </a:cubicBezTo>
                  <a:close/>
                </a:path>
              </a:pathLst>
            </a:custGeom>
            <a:solidFill>
              <a:srgbClr val="DE535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76772" cy="427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3708" y="1187942"/>
            <a:ext cx="8261206" cy="1917540"/>
            <a:chOff x="0" y="0"/>
            <a:chExt cx="1676772" cy="3892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6772" cy="389202"/>
            </a:xfrm>
            <a:custGeom>
              <a:avLst/>
              <a:gdLst/>
              <a:ahLst/>
              <a:cxnLst/>
              <a:rect r="r" b="b" t="t" l="l"/>
              <a:pathLst>
                <a:path h="389202" w="1676772">
                  <a:moveTo>
                    <a:pt x="28114" y="0"/>
                  </a:moveTo>
                  <a:lnTo>
                    <a:pt x="1648658" y="0"/>
                  </a:lnTo>
                  <a:cubicBezTo>
                    <a:pt x="1664185" y="0"/>
                    <a:pt x="1676772" y="12587"/>
                    <a:pt x="1676772" y="28114"/>
                  </a:cubicBezTo>
                  <a:lnTo>
                    <a:pt x="1676772" y="361088"/>
                  </a:lnTo>
                  <a:cubicBezTo>
                    <a:pt x="1676772" y="376615"/>
                    <a:pt x="1664185" y="389202"/>
                    <a:pt x="1648658" y="389202"/>
                  </a:cubicBezTo>
                  <a:lnTo>
                    <a:pt x="28114" y="389202"/>
                  </a:lnTo>
                  <a:cubicBezTo>
                    <a:pt x="12587" y="389202"/>
                    <a:pt x="0" y="376615"/>
                    <a:pt x="0" y="361088"/>
                  </a:cubicBezTo>
                  <a:lnTo>
                    <a:pt x="0" y="28114"/>
                  </a:lnTo>
                  <a:cubicBezTo>
                    <a:pt x="0" y="12587"/>
                    <a:pt x="12587" y="0"/>
                    <a:pt x="28114" y="0"/>
                  </a:cubicBezTo>
                  <a:close/>
                </a:path>
              </a:pathLst>
            </a:custGeom>
            <a:solidFill>
              <a:srgbClr val="3E91E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76772" cy="427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89506" y="4172020"/>
            <a:ext cx="11708988" cy="2867923"/>
            <a:chOff x="0" y="0"/>
            <a:chExt cx="1676772" cy="410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6772" cy="410698"/>
            </a:xfrm>
            <a:custGeom>
              <a:avLst/>
              <a:gdLst/>
              <a:ahLst/>
              <a:cxnLst/>
              <a:rect r="r" b="b" t="t" l="l"/>
              <a:pathLst>
                <a:path h="410698" w="1676772">
                  <a:moveTo>
                    <a:pt x="19836" y="0"/>
                  </a:moveTo>
                  <a:lnTo>
                    <a:pt x="1656936" y="0"/>
                  </a:lnTo>
                  <a:cubicBezTo>
                    <a:pt x="1662197" y="0"/>
                    <a:pt x="1667243" y="2090"/>
                    <a:pt x="1670963" y="5810"/>
                  </a:cubicBezTo>
                  <a:cubicBezTo>
                    <a:pt x="1674682" y="9530"/>
                    <a:pt x="1676772" y="14575"/>
                    <a:pt x="1676772" y="19836"/>
                  </a:cubicBezTo>
                  <a:lnTo>
                    <a:pt x="1676772" y="390862"/>
                  </a:lnTo>
                  <a:cubicBezTo>
                    <a:pt x="1676772" y="396123"/>
                    <a:pt x="1674682" y="401168"/>
                    <a:pt x="1670963" y="404888"/>
                  </a:cubicBezTo>
                  <a:cubicBezTo>
                    <a:pt x="1667243" y="408608"/>
                    <a:pt x="1662197" y="410698"/>
                    <a:pt x="1656936" y="410698"/>
                  </a:cubicBezTo>
                  <a:lnTo>
                    <a:pt x="19836" y="410698"/>
                  </a:lnTo>
                  <a:cubicBezTo>
                    <a:pt x="14575" y="410698"/>
                    <a:pt x="9530" y="408608"/>
                    <a:pt x="5810" y="404888"/>
                  </a:cubicBezTo>
                  <a:cubicBezTo>
                    <a:pt x="2090" y="401168"/>
                    <a:pt x="0" y="396123"/>
                    <a:pt x="0" y="390862"/>
                  </a:cubicBezTo>
                  <a:lnTo>
                    <a:pt x="0" y="19836"/>
                  </a:lnTo>
                  <a:cubicBezTo>
                    <a:pt x="0" y="14575"/>
                    <a:pt x="2090" y="9530"/>
                    <a:pt x="5810" y="5810"/>
                  </a:cubicBezTo>
                  <a:cubicBezTo>
                    <a:pt x="9530" y="2090"/>
                    <a:pt x="14575" y="0"/>
                    <a:pt x="19836" y="0"/>
                  </a:cubicBezTo>
                  <a:close/>
                </a:path>
              </a:pathLst>
            </a:custGeom>
            <a:solidFill>
              <a:srgbClr val="0F73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76772" cy="448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302934" y="7902586"/>
            <a:ext cx="4680244" cy="1995702"/>
          </a:xfrm>
          <a:custGeom>
            <a:avLst/>
            <a:gdLst/>
            <a:ahLst/>
            <a:cxnLst/>
            <a:rect r="r" b="b" t="t" l="l"/>
            <a:pathLst>
              <a:path h="1995702" w="4680244">
                <a:moveTo>
                  <a:pt x="0" y="0"/>
                </a:moveTo>
                <a:lnTo>
                  <a:pt x="4680244" y="0"/>
                </a:lnTo>
                <a:lnTo>
                  <a:pt x="4680244" y="1995702"/>
                </a:lnTo>
                <a:lnTo>
                  <a:pt x="0" y="1995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6" t="-71683" r="0" b="-6922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0551" y="7878242"/>
            <a:ext cx="4373138" cy="2020046"/>
          </a:xfrm>
          <a:custGeom>
            <a:avLst/>
            <a:gdLst/>
            <a:ahLst/>
            <a:cxnLst/>
            <a:rect r="r" b="b" t="t" l="l"/>
            <a:pathLst>
              <a:path h="2020046" w="4373138">
                <a:moveTo>
                  <a:pt x="0" y="0"/>
                </a:moveTo>
                <a:lnTo>
                  <a:pt x="4373138" y="0"/>
                </a:lnTo>
                <a:lnTo>
                  <a:pt x="4373138" y="2020046"/>
                </a:lnTo>
                <a:lnTo>
                  <a:pt x="0" y="2020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084" r="0" b="-9240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29471" y="7381375"/>
            <a:ext cx="2867525" cy="2867525"/>
          </a:xfrm>
          <a:custGeom>
            <a:avLst/>
            <a:gdLst/>
            <a:ahLst/>
            <a:cxnLst/>
            <a:rect r="r" b="b" t="t" l="l"/>
            <a:pathLst>
              <a:path h="2867525" w="2867525">
                <a:moveTo>
                  <a:pt x="0" y="0"/>
                </a:moveTo>
                <a:lnTo>
                  <a:pt x="2867525" y="0"/>
                </a:lnTo>
                <a:lnTo>
                  <a:pt x="2867525" y="2867525"/>
                </a:lnTo>
                <a:lnTo>
                  <a:pt x="0" y="2867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26051" y="1458828"/>
            <a:ext cx="7272524" cy="66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9"/>
              </a:lnSpc>
            </a:pPr>
            <a:r>
              <a:rPr lang="en-US" sz="389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Custo total de operação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66672" y="1458828"/>
            <a:ext cx="7272524" cy="66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9"/>
              </a:lnSpc>
            </a:pPr>
            <a:r>
              <a:rPr lang="en-US" sz="389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Faturamento total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90158" y="4264087"/>
            <a:ext cx="10307684" cy="94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4"/>
              </a:lnSpc>
            </a:pPr>
            <a:r>
              <a:rPr lang="en-US" b="true" sz="551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LUCRO FINAL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6051" y="2006397"/>
            <a:ext cx="7272524" cy="88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6"/>
              </a:lnSpc>
            </a:pPr>
            <a:r>
              <a:rPr lang="en-US" sz="519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R$ 51.333.762,20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66672" y="2041937"/>
            <a:ext cx="7272524" cy="88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6"/>
              </a:lnSpc>
            </a:pPr>
            <a:r>
              <a:rPr lang="en-US" sz="519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R$ 81.523.341,23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70422" y="5615724"/>
            <a:ext cx="8547156" cy="104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R$ 30.189.579,03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31 de 54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9603" y="0"/>
            <a:ext cx="21487206" cy="10287000"/>
          </a:xfrm>
          <a:custGeom>
            <a:avLst/>
            <a:gdLst/>
            <a:ahLst/>
            <a:cxnLst/>
            <a:rect r="r" b="b" t="t" l="l"/>
            <a:pathLst>
              <a:path h="10287000" w="21487206">
                <a:moveTo>
                  <a:pt x="0" y="0"/>
                </a:moveTo>
                <a:lnTo>
                  <a:pt x="21487206" y="0"/>
                </a:lnTo>
                <a:lnTo>
                  <a:pt x="21487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32 de 54</a:t>
            </a:r>
          </a:p>
        </p:txBody>
      </p:sp>
    </p:spTree>
  </p:cSld>
  <p:clrMapOvr>
    <a:masterClrMapping/>
  </p:clrMapOvr>
  <p:transition spd="slow">
    <p:cover dir="lu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9627" y="6204585"/>
            <a:ext cx="11979968" cy="3299606"/>
          </a:xfrm>
          <a:custGeom>
            <a:avLst/>
            <a:gdLst/>
            <a:ahLst/>
            <a:cxnLst/>
            <a:rect r="r" b="b" t="t" l="l"/>
            <a:pathLst>
              <a:path h="3299606" w="11979968">
                <a:moveTo>
                  <a:pt x="0" y="0"/>
                </a:moveTo>
                <a:lnTo>
                  <a:pt x="11979968" y="0"/>
                </a:lnTo>
                <a:lnTo>
                  <a:pt x="11979968" y="3299606"/>
                </a:lnTo>
                <a:lnTo>
                  <a:pt x="0" y="3299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814" r="0" b="-7262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4445"/>
            <a:ext cx="15661822" cy="198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Otimização Logística e Decisão de Frota na Crise do Canal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79782"/>
            <a:ext cx="15938007" cy="2573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1162" indent="-395581" lvl="1">
              <a:lnSpc>
                <a:spcPts val="5130"/>
              </a:lnSpc>
              <a:buFont typeface="Arial"/>
              <a:buChar char="•"/>
            </a:pPr>
            <a:r>
              <a:rPr lang="en-US" b="true" sz="366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Contexto:</a:t>
            </a:r>
            <a:r>
              <a:rPr lang="en-US" sz="366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Estação de Seca no Canal do Panamá (Dezembro - Abril).</a:t>
            </a:r>
          </a:p>
          <a:p>
            <a:pPr algn="l">
              <a:lnSpc>
                <a:spcPts val="5130"/>
              </a:lnSpc>
            </a:pPr>
          </a:p>
          <a:p>
            <a:pPr algn="l" marL="791162" indent="-395581" lvl="1">
              <a:lnSpc>
                <a:spcPts val="5130"/>
              </a:lnSpc>
              <a:buFont typeface="Arial"/>
              <a:buChar char="•"/>
            </a:pPr>
            <a:r>
              <a:rPr lang="en-US" b="true" sz="366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Objetivo:</a:t>
            </a:r>
            <a:r>
              <a:rPr lang="en-US" sz="366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Escolher a melhor rota (Canal ou Cabo Horn) e frota (Panamax ou Neopanamax) para transportar 9.000 TEUs.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33 de 54</a:t>
            </a:r>
          </a:p>
        </p:txBody>
      </p:sp>
    </p:spTree>
  </p:cSld>
  <p:clrMapOvr>
    <a:masterClrMapping/>
  </p:clrMapOvr>
  <p:transition spd="fast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1625" y="3270756"/>
            <a:ext cx="4288692" cy="3492824"/>
          </a:xfrm>
          <a:custGeom>
            <a:avLst/>
            <a:gdLst/>
            <a:ahLst/>
            <a:cxnLst/>
            <a:rect r="r" b="b" t="t" l="l"/>
            <a:pathLst>
              <a:path h="3492824" w="4288692">
                <a:moveTo>
                  <a:pt x="0" y="0"/>
                </a:moveTo>
                <a:lnTo>
                  <a:pt x="4288692" y="0"/>
                </a:lnTo>
                <a:lnTo>
                  <a:pt x="4288692" y="3492824"/>
                </a:lnTo>
                <a:lnTo>
                  <a:pt x="0" y="3492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97" r="0" b="-1168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4497"/>
            <a:ext cx="1014978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 DESAFIO</a:t>
            </a:r>
            <a:r>
              <a:rPr lang="en-US" b="true" sz="75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CENTRAL: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45432"/>
            <a:ext cx="15734276" cy="12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7569" indent="-378785" lvl="1">
              <a:lnSpc>
                <a:spcPts val="4912"/>
              </a:lnSpc>
              <a:spcBef>
                <a:spcPct val="0"/>
              </a:spcBef>
              <a:buFont typeface="Arial"/>
              <a:buChar char="•"/>
            </a:pPr>
            <a:r>
              <a:rPr lang="en-US" sz="350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Transportar </a:t>
            </a:r>
            <a:r>
              <a:rPr lang="en-US" b="true" sz="350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9.000 TEUs</a:t>
            </a:r>
            <a:r>
              <a:rPr lang="en-US" sz="350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3508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Itapoá</a:t>
            </a:r>
            <a:r>
              <a:rPr lang="en-US" sz="350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3508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Los Angeles</a:t>
            </a:r>
            <a:r>
              <a:rPr lang="en-US" sz="350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>
              <a:lnSpc>
                <a:spcPts val="491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104674"/>
            <a:ext cx="15537298" cy="315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3"/>
              </a:lnSpc>
            </a:pPr>
            <a:r>
              <a:rPr lang="en-US" sz="322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AS 4 OPÇÕES DE FROTA E ROTA:</a:t>
            </a:r>
          </a:p>
          <a:p>
            <a:pPr algn="l" marL="696305" indent="-348153" lvl="1">
              <a:lnSpc>
                <a:spcPts val="5063"/>
              </a:lnSpc>
              <a:buAutoNum type="arabicPeriod" startAt="1"/>
            </a:pPr>
            <a:r>
              <a:rPr lang="en-US" sz="3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Canal (A): 2x Panamax (Melhor Tempo no Canal)</a:t>
            </a:r>
          </a:p>
          <a:p>
            <a:pPr algn="l" marL="696305" indent="-348153" lvl="1">
              <a:lnSpc>
                <a:spcPts val="5063"/>
              </a:lnSpc>
              <a:buAutoNum type="arabicPeriod" startAt="1"/>
            </a:pPr>
            <a:r>
              <a:rPr lang="en-US" sz="3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Canal (B): 1x Neopanamax (Maior Penalidade de Fila)</a:t>
            </a:r>
          </a:p>
          <a:p>
            <a:pPr algn="l" marL="696305" indent="-348153" lvl="1">
              <a:lnSpc>
                <a:spcPts val="5063"/>
              </a:lnSpc>
              <a:buAutoNum type="arabicPeriod" startAt="1"/>
            </a:pPr>
            <a:r>
              <a:rPr lang="en-US" sz="3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Cabo Horn (C1): 2x Panamax (Rota longa, custo de OpEx extremo)</a:t>
            </a:r>
          </a:p>
          <a:p>
            <a:pPr algn="l" marL="696305" indent="-348153" lvl="1">
              <a:lnSpc>
                <a:spcPts val="5063"/>
              </a:lnSpc>
              <a:buAutoNum type="arabicPeriod" startAt="1"/>
            </a:pPr>
            <a:r>
              <a:rPr lang="en-US" sz="32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Cabo Horn (C2): 1x Neopanamax (Rota longa, custo de OpEx extremo)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70338"/>
            <a:ext cx="11402881" cy="184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2"/>
              </a:lnSpc>
            </a:pPr>
            <a:r>
              <a:rPr lang="en-US" sz="3508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Métricas de Sucesso:</a:t>
            </a:r>
          </a:p>
          <a:p>
            <a:pPr algn="l" marL="757569" indent="-378785" lvl="1">
              <a:lnSpc>
                <a:spcPts val="4912"/>
              </a:lnSpc>
              <a:buFont typeface="Arial"/>
              <a:buChar char="•"/>
            </a:pPr>
            <a:r>
              <a:rPr lang="en-US" sz="350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Maximizar o Lucro Líquido por Dia de Operação</a:t>
            </a:r>
          </a:p>
          <a:p>
            <a:pPr algn="l" marL="757569" indent="-378785" lvl="1">
              <a:lnSpc>
                <a:spcPts val="4912"/>
              </a:lnSpc>
              <a:spcBef>
                <a:spcPct val="0"/>
              </a:spcBef>
              <a:buFont typeface="Arial"/>
              <a:buChar char="•"/>
            </a:pPr>
            <a:r>
              <a:rPr lang="en-US" sz="350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Minimizar o Risco de Atraso.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34 de 54</a:t>
            </a:r>
          </a:p>
        </p:txBody>
      </p:sp>
    </p:spTree>
  </p:cSld>
  <p:clrMapOvr>
    <a:masterClrMapping/>
  </p:clrMapOvr>
  <p:transition spd="fast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2543" y="5143500"/>
            <a:ext cx="10302915" cy="4829491"/>
          </a:xfrm>
          <a:custGeom>
            <a:avLst/>
            <a:gdLst/>
            <a:ahLst/>
            <a:cxnLst/>
            <a:rect r="r" b="b" t="t" l="l"/>
            <a:pathLst>
              <a:path h="4829491" w="10302915">
                <a:moveTo>
                  <a:pt x="0" y="0"/>
                </a:moveTo>
                <a:lnTo>
                  <a:pt x="10302914" y="0"/>
                </a:lnTo>
                <a:lnTo>
                  <a:pt x="10302914" y="4829491"/>
                </a:lnTo>
                <a:lnTo>
                  <a:pt x="0" y="4829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92543" y="5143500"/>
            <a:ext cx="10302915" cy="4829491"/>
          </a:xfrm>
          <a:custGeom>
            <a:avLst/>
            <a:gdLst/>
            <a:ahLst/>
            <a:cxnLst/>
            <a:rect r="r" b="b" t="t" l="l"/>
            <a:pathLst>
              <a:path h="4829491" w="10302915">
                <a:moveTo>
                  <a:pt x="0" y="0"/>
                </a:moveTo>
                <a:lnTo>
                  <a:pt x="10302914" y="0"/>
                </a:lnTo>
                <a:lnTo>
                  <a:pt x="10302914" y="4829491"/>
                </a:lnTo>
                <a:lnTo>
                  <a:pt x="0" y="4829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9487"/>
            <a:ext cx="13159532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Especificação Do Navio Panamax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69808"/>
            <a:ext cx="13355789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Tamanho Comprimento: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294 metros</a:t>
            </a: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Peso Máximo de Carga: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67.500 Toneladas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Boca Máxima: ≈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32, 3 m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Calado Máximo (Profundidade) :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≈12 m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Capacidade de Carga: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5.000 TEUs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35 de 54</a:t>
            </a:r>
          </a:p>
        </p:txBody>
      </p:sp>
    </p:spTree>
  </p:cSld>
  <p:clrMapOvr>
    <a:masterClrMapping/>
  </p:clrMapOvr>
  <p:transition spd="fast">
    <p:fad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02405" y="5143500"/>
            <a:ext cx="9683190" cy="4829491"/>
          </a:xfrm>
          <a:custGeom>
            <a:avLst/>
            <a:gdLst/>
            <a:ahLst/>
            <a:cxnLst/>
            <a:rect r="r" b="b" t="t" l="l"/>
            <a:pathLst>
              <a:path h="4829491" w="9683190">
                <a:moveTo>
                  <a:pt x="0" y="0"/>
                </a:moveTo>
                <a:lnTo>
                  <a:pt x="9683190" y="0"/>
                </a:lnTo>
                <a:lnTo>
                  <a:pt x="9683190" y="4829491"/>
                </a:lnTo>
                <a:lnTo>
                  <a:pt x="0" y="4829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4461" y="5143500"/>
            <a:ext cx="10919077" cy="4873645"/>
          </a:xfrm>
          <a:custGeom>
            <a:avLst/>
            <a:gdLst/>
            <a:ahLst/>
            <a:cxnLst/>
            <a:rect r="r" b="b" t="t" l="l"/>
            <a:pathLst>
              <a:path h="4873645" w="10919077">
                <a:moveTo>
                  <a:pt x="0" y="0"/>
                </a:moveTo>
                <a:lnTo>
                  <a:pt x="10919078" y="0"/>
                </a:lnTo>
                <a:lnTo>
                  <a:pt x="10919078" y="4873645"/>
                </a:lnTo>
                <a:lnTo>
                  <a:pt x="0" y="4873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743" r="0" b="-599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9487"/>
            <a:ext cx="14742765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Especificação Do Navio NeoPanamax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69808"/>
            <a:ext cx="13355789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Tamanho Comprimento: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366 metros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Peso Máximo de Carga: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135.000 Toneladas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Boca Máxima: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≈ 49 m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Calado Máximo (Profundidade) :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≈15,2 m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Capacidade de Carga: 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14.000 à 15.000 TEUs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36 de 54</a:t>
            </a:r>
          </a:p>
        </p:txBody>
      </p:sp>
    </p:spTree>
  </p:cSld>
  <p:clrMapOvr>
    <a:masterClrMapping/>
  </p:clrMapOvr>
  <p:transition spd="fast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0852" y="400155"/>
            <a:ext cx="14086297" cy="9486690"/>
          </a:xfrm>
          <a:custGeom>
            <a:avLst/>
            <a:gdLst/>
            <a:ahLst/>
            <a:cxnLst/>
            <a:rect r="r" b="b" t="t" l="l"/>
            <a:pathLst>
              <a:path h="9486690" w="14086297">
                <a:moveTo>
                  <a:pt x="0" y="0"/>
                </a:moveTo>
                <a:lnTo>
                  <a:pt x="14086296" y="0"/>
                </a:lnTo>
                <a:lnTo>
                  <a:pt x="14086296" y="9486690"/>
                </a:lnTo>
                <a:lnTo>
                  <a:pt x="0" y="948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37 de 54</a:t>
            </a:r>
          </a:p>
        </p:txBody>
      </p:sp>
    </p:spTree>
  </p:cSld>
  <p:clrMapOvr>
    <a:masterClrMapping/>
  </p:clrMapOvr>
  <p:transition spd="fast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834" y="1978501"/>
            <a:ext cx="9808059" cy="7660463"/>
          </a:xfrm>
          <a:custGeom>
            <a:avLst/>
            <a:gdLst/>
            <a:ahLst/>
            <a:cxnLst/>
            <a:rect r="r" b="b" t="t" l="l"/>
            <a:pathLst>
              <a:path h="7660463" w="9808059">
                <a:moveTo>
                  <a:pt x="0" y="0"/>
                </a:moveTo>
                <a:lnTo>
                  <a:pt x="9808058" y="0"/>
                </a:lnTo>
                <a:lnTo>
                  <a:pt x="9808058" y="7660463"/>
                </a:lnTo>
                <a:lnTo>
                  <a:pt x="0" y="7660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3" t="-6696" r="-110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7480" y="2694877"/>
            <a:ext cx="6100196" cy="6227710"/>
          </a:xfrm>
          <a:custGeom>
            <a:avLst/>
            <a:gdLst/>
            <a:ahLst/>
            <a:cxnLst/>
            <a:rect r="r" b="b" t="t" l="l"/>
            <a:pathLst>
              <a:path h="6227710" w="6100196">
                <a:moveTo>
                  <a:pt x="0" y="0"/>
                </a:moveTo>
                <a:lnTo>
                  <a:pt x="6100196" y="0"/>
                </a:lnTo>
                <a:lnTo>
                  <a:pt x="6100196" y="6227710"/>
                </a:lnTo>
                <a:lnTo>
                  <a:pt x="0" y="6227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011" t="0" r="-2056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9487"/>
            <a:ext cx="11068645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 que é Calado de um Navio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38 de 54</a:t>
            </a:r>
          </a:p>
        </p:txBody>
      </p:sp>
    </p:spTree>
  </p:cSld>
  <p:clrMapOvr>
    <a:masterClrMapping/>
  </p:clrMapOvr>
  <p:transition spd="fast">
    <p:fad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6445016"/>
            <a:ext cx="11301259" cy="3612706"/>
          </a:xfrm>
          <a:custGeom>
            <a:avLst/>
            <a:gdLst/>
            <a:ahLst/>
            <a:cxnLst/>
            <a:rect r="r" b="b" t="t" l="l"/>
            <a:pathLst>
              <a:path h="3612706" w="11301259">
                <a:moveTo>
                  <a:pt x="0" y="0"/>
                </a:moveTo>
                <a:lnTo>
                  <a:pt x="11301258" y="0"/>
                </a:lnTo>
                <a:lnTo>
                  <a:pt x="11301258" y="3612706"/>
                </a:lnTo>
                <a:lnTo>
                  <a:pt x="0" y="3612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507" r="0" b="-524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82175"/>
            <a:ext cx="15342577" cy="222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3"/>
              </a:lnSpc>
              <a:spcBef>
                <a:spcPct val="0"/>
              </a:spcBef>
            </a:pPr>
            <a:r>
              <a:rPr lang="en-US" sz="36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s</a:t>
            </a:r>
            <a:r>
              <a:rPr lang="en-US" sz="363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eca no Canal do Panamá impõe restrições de calado e longas filas, impactando diretamente o custo total.</a:t>
            </a:r>
          </a:p>
          <a:p>
            <a:pPr algn="l">
              <a:lnSpc>
                <a:spcPts val="76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9487"/>
            <a:ext cx="14371290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Calado, Fila e o Foco no Custo Diário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46204"/>
            <a:ext cx="15342577" cy="299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8"/>
              </a:lnSpc>
              <a:spcBef>
                <a:spcPct val="0"/>
              </a:spcBef>
            </a:pPr>
            <a:r>
              <a:rPr lang="en-US" b="true" sz="384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Cálculo da Eficiência:</a:t>
            </a:r>
            <a:r>
              <a:rPr lang="en-US" sz="384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métrica primária é o Custo Total por Dia, que combina custos fixos de pedágio/portos com custos variáveis diários (OpEx + Combustível).</a:t>
            </a:r>
          </a:p>
          <a:p>
            <a:pPr algn="l">
              <a:lnSpc>
                <a:spcPts val="808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39 de 54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9603" y="0"/>
            <a:ext cx="21487206" cy="10287000"/>
          </a:xfrm>
          <a:custGeom>
            <a:avLst/>
            <a:gdLst/>
            <a:ahLst/>
            <a:cxnLst/>
            <a:rect r="r" b="b" t="t" l="l"/>
            <a:pathLst>
              <a:path h="10287000" w="21487206">
                <a:moveTo>
                  <a:pt x="0" y="0"/>
                </a:moveTo>
                <a:lnTo>
                  <a:pt x="21487206" y="0"/>
                </a:lnTo>
                <a:lnTo>
                  <a:pt x="21487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 de 54</a:t>
            </a:r>
          </a:p>
        </p:txBody>
      </p:sp>
    </p:spTree>
  </p:cSld>
  <p:clrMapOvr>
    <a:masterClrMapping/>
  </p:clrMapOvr>
  <p:transition spd="slow">
    <p:cover dir="lu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37888"/>
            <a:ext cx="13516900" cy="311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</a:pPr>
          </a:p>
          <a:p>
            <a:pPr algn="l" marL="761870" indent="-380935" lvl="1">
              <a:lnSpc>
                <a:spcPts val="4940"/>
              </a:lnSpc>
              <a:buFont typeface="Arial"/>
              <a:buChar char="•"/>
            </a:pPr>
            <a:r>
              <a:rPr lang="en-US" sz="35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OpEx (Marinheiros, Manutenção, Seguro) = </a:t>
            </a:r>
            <a:r>
              <a:rPr lang="en-US" b="true" sz="35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$ 20.000/Dia</a:t>
            </a:r>
          </a:p>
          <a:p>
            <a:pPr algn="l" marL="761870" indent="-380935" lvl="1">
              <a:lnSpc>
                <a:spcPts val="4940"/>
              </a:lnSpc>
              <a:buFont typeface="Arial"/>
              <a:buChar char="•"/>
            </a:pPr>
            <a:r>
              <a:rPr lang="en-US" sz="35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Consumo de Combustível = </a:t>
            </a:r>
            <a:r>
              <a:rPr lang="en-US" b="true" sz="35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80 ton/dia</a:t>
            </a:r>
          </a:p>
          <a:p>
            <a:pPr algn="l" marL="761870" indent="-380935" lvl="1">
              <a:lnSpc>
                <a:spcPts val="4940"/>
              </a:lnSpc>
              <a:buFont typeface="Arial"/>
              <a:buChar char="•"/>
            </a:pPr>
            <a:r>
              <a:rPr lang="en-US" sz="35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Valor tonelada U$ 650 X 80 = </a:t>
            </a:r>
            <a:r>
              <a:rPr lang="en-US" b="true" sz="35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U$ 52.000 Dia</a:t>
            </a:r>
          </a:p>
          <a:p>
            <a:pPr algn="l" marL="761870" indent="-380935" lvl="1">
              <a:lnSpc>
                <a:spcPts val="4940"/>
              </a:lnSpc>
              <a:buFont typeface="Arial"/>
              <a:buChar char="•"/>
            </a:pPr>
            <a:r>
              <a:rPr lang="en-US" sz="35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Valor total (OpEx + Combustível) = </a:t>
            </a:r>
            <a:r>
              <a:rPr lang="en-US" b="true" sz="35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U$ 72.000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487"/>
            <a:ext cx="11944201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 de Operações Panamax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0882" y="5143500"/>
            <a:ext cx="10302915" cy="4829491"/>
          </a:xfrm>
          <a:custGeom>
            <a:avLst/>
            <a:gdLst/>
            <a:ahLst/>
            <a:cxnLst/>
            <a:rect r="r" b="b" t="t" l="l"/>
            <a:pathLst>
              <a:path h="4829491" w="10302915">
                <a:moveTo>
                  <a:pt x="0" y="0"/>
                </a:moveTo>
                <a:lnTo>
                  <a:pt x="10302915" y="0"/>
                </a:lnTo>
                <a:lnTo>
                  <a:pt x="10302915" y="4829491"/>
                </a:lnTo>
                <a:lnTo>
                  <a:pt x="0" y="4829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09342" y="5682170"/>
            <a:ext cx="6258228" cy="3576130"/>
          </a:xfrm>
          <a:custGeom>
            <a:avLst/>
            <a:gdLst/>
            <a:ahLst/>
            <a:cxnLst/>
            <a:rect r="r" b="b" t="t" l="l"/>
            <a:pathLst>
              <a:path h="3576130" w="6258228">
                <a:moveTo>
                  <a:pt x="0" y="0"/>
                </a:moveTo>
                <a:lnTo>
                  <a:pt x="6258228" y="0"/>
                </a:lnTo>
                <a:lnTo>
                  <a:pt x="6258228" y="3576130"/>
                </a:lnTo>
                <a:lnTo>
                  <a:pt x="0" y="3576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0882" y="5143500"/>
            <a:ext cx="10302915" cy="4829491"/>
          </a:xfrm>
          <a:custGeom>
            <a:avLst/>
            <a:gdLst/>
            <a:ahLst/>
            <a:cxnLst/>
            <a:rect r="r" b="b" t="t" l="l"/>
            <a:pathLst>
              <a:path h="4829491" w="10302915">
                <a:moveTo>
                  <a:pt x="0" y="0"/>
                </a:moveTo>
                <a:lnTo>
                  <a:pt x="10302915" y="0"/>
                </a:lnTo>
                <a:lnTo>
                  <a:pt x="10302915" y="4829491"/>
                </a:lnTo>
                <a:lnTo>
                  <a:pt x="0" y="4829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40 de 54</a:t>
            </a:r>
          </a:p>
        </p:txBody>
      </p:sp>
    </p:spTree>
  </p:cSld>
  <p:clrMapOvr>
    <a:masterClrMapping/>
  </p:clrMapOvr>
  <p:transition spd="fast">
    <p:fade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192" y="5143500"/>
            <a:ext cx="9683190" cy="4829491"/>
          </a:xfrm>
          <a:custGeom>
            <a:avLst/>
            <a:gdLst/>
            <a:ahLst/>
            <a:cxnLst/>
            <a:rect r="r" b="b" t="t" l="l"/>
            <a:pathLst>
              <a:path h="4829491" w="9683190">
                <a:moveTo>
                  <a:pt x="0" y="0"/>
                </a:moveTo>
                <a:lnTo>
                  <a:pt x="9683191" y="0"/>
                </a:lnTo>
                <a:lnTo>
                  <a:pt x="9683191" y="4829491"/>
                </a:lnTo>
                <a:lnTo>
                  <a:pt x="0" y="4829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62164" y="5646467"/>
            <a:ext cx="6965370" cy="3823558"/>
          </a:xfrm>
          <a:custGeom>
            <a:avLst/>
            <a:gdLst/>
            <a:ahLst/>
            <a:cxnLst/>
            <a:rect r="r" b="b" t="t" l="l"/>
            <a:pathLst>
              <a:path h="3823558" w="6965370">
                <a:moveTo>
                  <a:pt x="0" y="0"/>
                </a:moveTo>
                <a:lnTo>
                  <a:pt x="6965370" y="0"/>
                </a:lnTo>
                <a:lnTo>
                  <a:pt x="6965370" y="3823558"/>
                </a:lnTo>
                <a:lnTo>
                  <a:pt x="0" y="3823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19" t="-31120" r="-933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37888"/>
            <a:ext cx="13516900" cy="311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</a:pPr>
          </a:p>
          <a:p>
            <a:pPr algn="l" marL="761870" indent="-380935" lvl="1">
              <a:lnSpc>
                <a:spcPts val="4940"/>
              </a:lnSpc>
              <a:buFont typeface="Arial"/>
              <a:buChar char="•"/>
            </a:pPr>
            <a:r>
              <a:rPr lang="en-US" sz="35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OpEx (Marinheiros, Manutenção, Seguro) = </a:t>
            </a:r>
            <a:r>
              <a:rPr lang="en-US" b="true" sz="35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$ 35.000/Dia</a:t>
            </a:r>
          </a:p>
          <a:p>
            <a:pPr algn="l" marL="761870" indent="-380935" lvl="1">
              <a:lnSpc>
                <a:spcPts val="4940"/>
              </a:lnSpc>
              <a:buFont typeface="Arial"/>
              <a:buChar char="•"/>
            </a:pPr>
            <a:r>
              <a:rPr lang="en-US" sz="35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Consumo de Combustível = </a:t>
            </a:r>
            <a:r>
              <a:rPr lang="en-US" b="true" sz="35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120 ton/dia</a:t>
            </a:r>
          </a:p>
          <a:p>
            <a:pPr algn="l" marL="761870" indent="-380935" lvl="1">
              <a:lnSpc>
                <a:spcPts val="4940"/>
              </a:lnSpc>
              <a:buFont typeface="Arial"/>
              <a:buChar char="•"/>
            </a:pPr>
            <a:r>
              <a:rPr lang="en-US" sz="35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Valor tonelada U$ 650 X 80 = </a:t>
            </a:r>
            <a:r>
              <a:rPr lang="en-US" b="true" sz="35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U$ 78.000 Dia</a:t>
            </a:r>
          </a:p>
          <a:p>
            <a:pPr algn="l" marL="761870" indent="-380935" lvl="1">
              <a:lnSpc>
                <a:spcPts val="4940"/>
              </a:lnSpc>
              <a:buFont typeface="Arial"/>
              <a:buChar char="•"/>
            </a:pPr>
            <a:r>
              <a:rPr lang="en-US" sz="35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Valor total (OpEx + Combustível) = </a:t>
            </a:r>
            <a:r>
              <a:rPr lang="en-US" b="true" sz="35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U$ 113.000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9487"/>
            <a:ext cx="13716149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 de Operações Neo Panamax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65545" y="5099346"/>
            <a:ext cx="10421838" cy="4873645"/>
          </a:xfrm>
          <a:custGeom>
            <a:avLst/>
            <a:gdLst/>
            <a:ahLst/>
            <a:cxnLst/>
            <a:rect r="r" b="b" t="t" l="l"/>
            <a:pathLst>
              <a:path h="4873645" w="10421838">
                <a:moveTo>
                  <a:pt x="0" y="0"/>
                </a:moveTo>
                <a:lnTo>
                  <a:pt x="10421838" y="0"/>
                </a:lnTo>
                <a:lnTo>
                  <a:pt x="10421838" y="4873645"/>
                </a:lnTo>
                <a:lnTo>
                  <a:pt x="0" y="4873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26" t="-5743" r="-2444" b="-599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41 de 54</a:t>
            </a:r>
          </a:p>
        </p:txBody>
      </p:sp>
    </p:spTree>
  </p:cSld>
  <p:clrMapOvr>
    <a:masterClrMapping/>
  </p:clrMapOvr>
  <p:transition spd="fast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424968"/>
            <a:ext cx="7076780" cy="5307585"/>
          </a:xfrm>
          <a:custGeom>
            <a:avLst/>
            <a:gdLst/>
            <a:ahLst/>
            <a:cxnLst/>
            <a:rect r="r" b="b" t="t" l="l"/>
            <a:pathLst>
              <a:path h="5307585" w="7076780">
                <a:moveTo>
                  <a:pt x="0" y="0"/>
                </a:moveTo>
                <a:lnTo>
                  <a:pt x="7076780" y="0"/>
                </a:lnTo>
                <a:lnTo>
                  <a:pt x="7076780" y="5307585"/>
                </a:lnTo>
                <a:lnTo>
                  <a:pt x="0" y="5307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20050" y="4424968"/>
            <a:ext cx="7339250" cy="5307585"/>
          </a:xfrm>
          <a:custGeom>
            <a:avLst/>
            <a:gdLst/>
            <a:ahLst/>
            <a:cxnLst/>
            <a:rect r="r" b="b" t="t" l="l"/>
            <a:pathLst>
              <a:path h="5307585" w="7339250">
                <a:moveTo>
                  <a:pt x="0" y="0"/>
                </a:moveTo>
                <a:lnTo>
                  <a:pt x="7339250" y="0"/>
                </a:lnTo>
                <a:lnTo>
                  <a:pt x="7339250" y="5307585"/>
                </a:lnTo>
                <a:lnTo>
                  <a:pt x="0" y="530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88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76649"/>
            <a:ext cx="11583739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Navio Panamax: </a:t>
            </a:r>
            <a:r>
              <a:rPr lang="en-US" b="true" sz="5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U$ 450.000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Navio NeoPanamax: </a:t>
            </a:r>
            <a:r>
              <a:rPr lang="en-US" b="true" sz="5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U$ 1.500.000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9487"/>
            <a:ext cx="13035558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 Pedágio Canal do Panamá </a:t>
            </a:r>
          </a:p>
        </p:txBody>
      </p:sp>
      <p:sp>
        <p:nvSpPr>
          <p:cNvPr name="AutoShape 7" id="7"/>
          <p:cNvSpPr/>
          <p:nvPr/>
        </p:nvSpPr>
        <p:spPr>
          <a:xfrm>
            <a:off x="8323820" y="7078761"/>
            <a:ext cx="1377890" cy="0"/>
          </a:xfrm>
          <a:prstGeom prst="line">
            <a:avLst/>
          </a:prstGeom>
          <a:ln cap="rnd" w="1714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42 de 54</a:t>
            </a:r>
          </a:p>
        </p:txBody>
      </p:sp>
    </p:spTree>
  </p:cSld>
  <p:clrMapOvr>
    <a:masterClrMapping/>
  </p:clrMapOvr>
  <p:transition spd="fast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17350" y="3996103"/>
            <a:ext cx="5854215" cy="5695876"/>
          </a:xfrm>
          <a:custGeom>
            <a:avLst/>
            <a:gdLst/>
            <a:ahLst/>
            <a:cxnLst/>
            <a:rect r="r" b="b" t="t" l="l"/>
            <a:pathLst>
              <a:path h="5695876" w="5854215">
                <a:moveTo>
                  <a:pt x="0" y="0"/>
                </a:moveTo>
                <a:lnTo>
                  <a:pt x="5854215" y="0"/>
                </a:lnTo>
                <a:lnTo>
                  <a:pt x="5854215" y="5695876"/>
                </a:lnTo>
                <a:lnTo>
                  <a:pt x="0" y="569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77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18300" y="3996103"/>
            <a:ext cx="5695876" cy="5695876"/>
          </a:xfrm>
          <a:custGeom>
            <a:avLst/>
            <a:gdLst/>
            <a:ahLst/>
            <a:cxnLst/>
            <a:rect r="r" b="b" t="t" l="l"/>
            <a:pathLst>
              <a:path h="5695876" w="5695876">
                <a:moveTo>
                  <a:pt x="0" y="0"/>
                </a:moveTo>
                <a:lnTo>
                  <a:pt x="5695876" y="0"/>
                </a:lnTo>
                <a:lnTo>
                  <a:pt x="5695876" y="5695876"/>
                </a:lnTo>
                <a:lnTo>
                  <a:pt x="0" y="5695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3824" y="3996103"/>
            <a:ext cx="5695876" cy="5695876"/>
          </a:xfrm>
          <a:custGeom>
            <a:avLst/>
            <a:gdLst/>
            <a:ahLst/>
            <a:cxnLst/>
            <a:rect r="r" b="b" t="t" l="l"/>
            <a:pathLst>
              <a:path h="5695876" w="5695876">
                <a:moveTo>
                  <a:pt x="0" y="0"/>
                </a:moveTo>
                <a:lnTo>
                  <a:pt x="5695876" y="0"/>
                </a:lnTo>
                <a:lnTo>
                  <a:pt x="5695876" y="5695876"/>
                </a:lnTo>
                <a:lnTo>
                  <a:pt x="0" y="5695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26298"/>
            <a:ext cx="11657791" cy="155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8054" indent="-479027" lvl="1">
              <a:lnSpc>
                <a:spcPts val="6212"/>
              </a:lnSpc>
              <a:buFont typeface="Arial"/>
              <a:buChar char="•"/>
            </a:pPr>
            <a:r>
              <a:rPr lang="en-US" sz="4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Tempo de espera Panamax: </a:t>
            </a:r>
            <a:r>
              <a:rPr lang="en-US" b="true" sz="44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dias</a:t>
            </a:r>
          </a:p>
          <a:p>
            <a:pPr algn="ctr" marL="958054" indent="-479027" lvl="1">
              <a:lnSpc>
                <a:spcPts val="6212"/>
              </a:lnSpc>
              <a:buFont typeface="Arial"/>
              <a:buChar char="•"/>
            </a:pPr>
            <a:r>
              <a:rPr lang="en-US" sz="4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Tempo de espera NeoPanamax: </a:t>
            </a:r>
            <a:r>
              <a:rPr lang="en-US" b="true" sz="44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12 dias</a:t>
            </a:r>
            <a:r>
              <a:rPr lang="en-US" sz="4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9487"/>
            <a:ext cx="6929586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Canal Do Panamá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43 de 54</a:t>
            </a:r>
          </a:p>
        </p:txBody>
      </p:sp>
    </p:spTree>
  </p:cSld>
  <p:clrMapOvr>
    <a:masterClrMapping/>
  </p:clrMapOvr>
  <p:transition spd="fast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520" y="4678361"/>
            <a:ext cx="8330754" cy="5009894"/>
          </a:xfrm>
          <a:custGeom>
            <a:avLst/>
            <a:gdLst/>
            <a:ahLst/>
            <a:cxnLst/>
            <a:rect r="r" b="b" t="t" l="l"/>
            <a:pathLst>
              <a:path h="5009894" w="8330754">
                <a:moveTo>
                  <a:pt x="0" y="0"/>
                </a:moveTo>
                <a:lnTo>
                  <a:pt x="8330754" y="0"/>
                </a:lnTo>
                <a:lnTo>
                  <a:pt x="8330754" y="5009894"/>
                </a:lnTo>
                <a:lnTo>
                  <a:pt x="0" y="500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76" t="0" r="-1214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1211" y="543312"/>
            <a:ext cx="4215584" cy="2371266"/>
          </a:xfrm>
          <a:custGeom>
            <a:avLst/>
            <a:gdLst/>
            <a:ahLst/>
            <a:cxnLst/>
            <a:rect r="r" b="b" t="t" l="l"/>
            <a:pathLst>
              <a:path h="2371266" w="4215584">
                <a:moveTo>
                  <a:pt x="0" y="0"/>
                </a:moveTo>
                <a:lnTo>
                  <a:pt x="4215585" y="0"/>
                </a:lnTo>
                <a:lnTo>
                  <a:pt x="4215585" y="2371266"/>
                </a:lnTo>
                <a:lnTo>
                  <a:pt x="0" y="2371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52620" y="3693174"/>
            <a:ext cx="8276112" cy="70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6"/>
              </a:lnSpc>
            </a:pPr>
            <a:r>
              <a:rPr lang="en-US" sz="411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Port of Los Angeles: </a:t>
            </a:r>
            <a:r>
              <a:rPr lang="en-US" b="true" sz="41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U$ 150.000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9487"/>
            <a:ext cx="6725692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Taxas Portuárias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3268" y="3693174"/>
            <a:ext cx="7129259" cy="70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6"/>
              </a:lnSpc>
            </a:pPr>
            <a:r>
              <a:rPr lang="en-US" sz="411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Porto de Itapoá: </a:t>
            </a:r>
            <a:r>
              <a:rPr lang="en-US" b="true" sz="41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U$ 150.000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44 de 54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51273" y="4640721"/>
            <a:ext cx="8478806" cy="5085174"/>
          </a:xfrm>
          <a:custGeom>
            <a:avLst/>
            <a:gdLst/>
            <a:ahLst/>
            <a:cxnLst/>
            <a:rect r="r" b="b" t="t" l="l"/>
            <a:pathLst>
              <a:path h="5085174" w="8478806">
                <a:moveTo>
                  <a:pt x="0" y="0"/>
                </a:moveTo>
                <a:lnTo>
                  <a:pt x="8478806" y="0"/>
                </a:lnTo>
                <a:lnTo>
                  <a:pt x="8478806" y="5085174"/>
                </a:lnTo>
                <a:lnTo>
                  <a:pt x="0" y="5085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371" t="-5472" r="-1595" b="-8919"/>
            </a:stretch>
          </a:blipFill>
        </p:spPr>
      </p:sp>
    </p:spTree>
  </p:cSld>
  <p:clrMapOvr>
    <a:masterClrMapping/>
  </p:clrMapOvr>
  <p:transition spd="fast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395280" y="4458403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487"/>
            <a:ext cx="7145387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Tempo de Viagem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21405" y="701646"/>
            <a:ext cx="6617791" cy="81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9"/>
              </a:lnSpc>
              <a:spcBef>
                <a:spcPct val="0"/>
              </a:spcBef>
            </a:pPr>
            <a:r>
              <a:rPr lang="en-US" b="true" sz="476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Itapoá       Los Angeles </a:t>
            </a:r>
          </a:p>
        </p:txBody>
      </p:sp>
      <p:sp>
        <p:nvSpPr>
          <p:cNvPr name="AutoShape 6" id="6"/>
          <p:cNvSpPr/>
          <p:nvPr/>
        </p:nvSpPr>
        <p:spPr>
          <a:xfrm>
            <a:off x="12418043" y="1169498"/>
            <a:ext cx="570144" cy="0"/>
          </a:xfrm>
          <a:prstGeom prst="line">
            <a:avLst/>
          </a:prstGeom>
          <a:ln cap="rnd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10321405" y="1673331"/>
            <a:ext cx="66177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45 de 54</a:t>
            </a:r>
          </a:p>
        </p:txBody>
      </p:sp>
    </p:spTree>
  </p:cSld>
  <p:clrMapOvr>
    <a:masterClrMapping/>
  </p:clrMapOvr>
  <p:transition spd="fast">
    <p:fade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5382" y="2744996"/>
            <a:ext cx="9834166" cy="6072598"/>
          </a:xfrm>
          <a:custGeom>
            <a:avLst/>
            <a:gdLst/>
            <a:ahLst/>
            <a:cxnLst/>
            <a:rect r="r" b="b" t="t" l="l"/>
            <a:pathLst>
              <a:path h="6072598" w="9834166">
                <a:moveTo>
                  <a:pt x="0" y="0"/>
                </a:moveTo>
                <a:lnTo>
                  <a:pt x="9834166" y="0"/>
                </a:lnTo>
                <a:lnTo>
                  <a:pt x="9834166" y="6072598"/>
                </a:lnTo>
                <a:lnTo>
                  <a:pt x="0" y="6072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4706" y="6319051"/>
            <a:ext cx="3089125" cy="2498543"/>
          </a:xfrm>
          <a:custGeom>
            <a:avLst/>
            <a:gdLst/>
            <a:ahLst/>
            <a:cxnLst/>
            <a:rect r="r" b="b" t="t" l="l"/>
            <a:pathLst>
              <a:path h="2498543" w="3089125">
                <a:moveTo>
                  <a:pt x="0" y="0"/>
                </a:moveTo>
                <a:lnTo>
                  <a:pt x="3089126" y="0"/>
                </a:lnTo>
                <a:lnTo>
                  <a:pt x="3089126" y="2498543"/>
                </a:lnTo>
                <a:lnTo>
                  <a:pt x="0" y="249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640" t="0" r="-4995" b="-53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1118" y="6319051"/>
            <a:ext cx="3089125" cy="2498543"/>
          </a:xfrm>
          <a:custGeom>
            <a:avLst/>
            <a:gdLst/>
            <a:ahLst/>
            <a:cxnLst/>
            <a:rect r="r" b="b" t="t" l="l"/>
            <a:pathLst>
              <a:path h="2498543" w="3089125">
                <a:moveTo>
                  <a:pt x="0" y="0"/>
                </a:moveTo>
                <a:lnTo>
                  <a:pt x="3089126" y="0"/>
                </a:lnTo>
                <a:lnTo>
                  <a:pt x="3089126" y="2498543"/>
                </a:lnTo>
                <a:lnTo>
                  <a:pt x="0" y="2498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743" t="-6811" r="0" b="-51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46942" y="2678321"/>
            <a:ext cx="6931066" cy="331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0159" indent="-340079" lvl="1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Todos nossos contêineres tem as mesmas medidas. </a:t>
            </a:r>
          </a:p>
          <a:p>
            <a:pPr algn="l">
              <a:lnSpc>
                <a:spcPts val="4410"/>
              </a:lnSpc>
            </a:pPr>
          </a:p>
          <a:p>
            <a:pPr algn="l" marL="680159" indent="-340079" lvl="1">
              <a:lnSpc>
                <a:spcPts val="4410"/>
              </a:lnSpc>
              <a:buFont typeface="Arial"/>
              <a:buChar char="•"/>
            </a:pPr>
            <a:r>
              <a:rPr lang="en-US" sz="31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única diferença é o espaço interno do contêiner refrigerado, que é menor.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9487"/>
            <a:ext cx="8907959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Tamanho do container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46 de 54</a:t>
            </a:r>
          </a:p>
        </p:txBody>
      </p:sp>
    </p:spTree>
  </p:cSld>
  <p:clrMapOvr>
    <a:masterClrMapping/>
  </p:clrMapOvr>
  <p:transition spd="fast">
    <p:fade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862208" y="3380676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9487"/>
            <a:ext cx="8268444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Variáveis de Decisão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47 de 54</a:t>
            </a:r>
          </a:p>
        </p:txBody>
      </p:sp>
    </p:spTree>
  </p:cSld>
  <p:clrMapOvr>
    <a:masterClrMapping/>
  </p:clrMapOvr>
  <p:transition spd="fast">
    <p:fade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076061" y="866332"/>
            <a:ext cx="6339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H="true">
            <a:off x="15342252" y="6432975"/>
            <a:ext cx="6339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448400" y="1683386"/>
            <a:ext cx="2410911" cy="3825164"/>
          </a:xfrm>
          <a:custGeom>
            <a:avLst/>
            <a:gdLst/>
            <a:ahLst/>
            <a:cxnLst/>
            <a:rect r="r" b="b" t="t" l="l"/>
            <a:pathLst>
              <a:path h="3825164" w="2410911">
                <a:moveTo>
                  <a:pt x="0" y="0"/>
                </a:moveTo>
                <a:lnTo>
                  <a:pt x="2410911" y="0"/>
                </a:lnTo>
                <a:lnTo>
                  <a:pt x="2410911" y="3825164"/>
                </a:lnTo>
                <a:lnTo>
                  <a:pt x="0" y="3825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353" y="1832398"/>
            <a:ext cx="2819486" cy="2537538"/>
          </a:xfrm>
          <a:custGeom>
            <a:avLst/>
            <a:gdLst/>
            <a:ahLst/>
            <a:cxnLst/>
            <a:rect r="r" b="b" t="t" l="l"/>
            <a:pathLst>
              <a:path h="2537538" w="2819486">
                <a:moveTo>
                  <a:pt x="0" y="0"/>
                </a:moveTo>
                <a:lnTo>
                  <a:pt x="2819486" y="0"/>
                </a:lnTo>
                <a:lnTo>
                  <a:pt x="2819486" y="2537538"/>
                </a:lnTo>
                <a:lnTo>
                  <a:pt x="0" y="253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1088" y="5143500"/>
            <a:ext cx="2523652" cy="720678"/>
          </a:xfrm>
          <a:custGeom>
            <a:avLst/>
            <a:gdLst/>
            <a:ahLst/>
            <a:cxnLst/>
            <a:rect r="r" b="b" t="t" l="l"/>
            <a:pathLst>
              <a:path h="720678" w="2523652">
                <a:moveTo>
                  <a:pt x="0" y="0"/>
                </a:moveTo>
                <a:lnTo>
                  <a:pt x="2523652" y="0"/>
                </a:lnTo>
                <a:lnTo>
                  <a:pt x="2523652" y="720678"/>
                </a:lnTo>
                <a:lnTo>
                  <a:pt x="0" y="720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385" r="-996" b="-3139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670" y="5864178"/>
            <a:ext cx="2523652" cy="720678"/>
          </a:xfrm>
          <a:custGeom>
            <a:avLst/>
            <a:gdLst/>
            <a:ahLst/>
            <a:cxnLst/>
            <a:rect r="r" b="b" t="t" l="l"/>
            <a:pathLst>
              <a:path h="720678" w="2523652">
                <a:moveTo>
                  <a:pt x="0" y="0"/>
                </a:moveTo>
                <a:lnTo>
                  <a:pt x="2523652" y="0"/>
                </a:lnTo>
                <a:lnTo>
                  <a:pt x="2523652" y="720679"/>
                </a:lnTo>
                <a:lnTo>
                  <a:pt x="0" y="72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385" r="-996" b="-3139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74439" y="6904249"/>
            <a:ext cx="2523652" cy="720678"/>
          </a:xfrm>
          <a:custGeom>
            <a:avLst/>
            <a:gdLst/>
            <a:ahLst/>
            <a:cxnLst/>
            <a:rect r="r" b="b" t="t" l="l"/>
            <a:pathLst>
              <a:path h="720678" w="2523652">
                <a:moveTo>
                  <a:pt x="0" y="0"/>
                </a:moveTo>
                <a:lnTo>
                  <a:pt x="2523651" y="0"/>
                </a:lnTo>
                <a:lnTo>
                  <a:pt x="2523651" y="720678"/>
                </a:lnTo>
                <a:lnTo>
                  <a:pt x="0" y="720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385" r="-996" b="-3139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65021" y="7624927"/>
            <a:ext cx="2523652" cy="720678"/>
          </a:xfrm>
          <a:custGeom>
            <a:avLst/>
            <a:gdLst/>
            <a:ahLst/>
            <a:cxnLst/>
            <a:rect r="r" b="b" t="t" l="l"/>
            <a:pathLst>
              <a:path h="720678" w="2523652">
                <a:moveTo>
                  <a:pt x="0" y="0"/>
                </a:moveTo>
                <a:lnTo>
                  <a:pt x="2523651" y="0"/>
                </a:lnTo>
                <a:lnTo>
                  <a:pt x="2523651" y="720679"/>
                </a:lnTo>
                <a:lnTo>
                  <a:pt x="0" y="72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385" r="-996" b="-3139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48 de 54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942" y="952500"/>
            <a:ext cx="2822525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Los Angeles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93926" y="5603800"/>
            <a:ext cx="1445270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Itapoá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8131" y="4415817"/>
            <a:ext cx="1073886" cy="43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5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60 km²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46986" y="1152106"/>
            <a:ext cx="1150534" cy="43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5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0,6 km²</a:t>
            </a:r>
          </a:p>
        </p:txBody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15673" t="0" r="15673" b="0"/>
          <a:stretch>
            <a:fillRect/>
          </a:stretch>
        </p:blipFill>
        <p:spPr>
          <a:xfrm flipH="false" flipV="false" rot="0">
            <a:off x="3219003" y="288930"/>
            <a:ext cx="11849994" cy="9709139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flipV="true">
            <a:off x="15068997" y="8552621"/>
            <a:ext cx="1667267" cy="1616333"/>
          </a:xfrm>
          <a:prstGeom prst="line">
            <a:avLst/>
          </a:prstGeom>
          <a:ln cap="rnd" w="66675">
            <a:solidFill>
              <a:srgbClr val="0011A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2054071" y="8491608"/>
            <a:ext cx="703951" cy="1194205"/>
          </a:xfrm>
          <a:prstGeom prst="line">
            <a:avLst/>
          </a:prstGeom>
          <a:ln cap="rnd" w="66675">
            <a:solidFill>
              <a:srgbClr val="0011A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537096" y="6904249"/>
            <a:ext cx="538853" cy="1575607"/>
          </a:xfrm>
          <a:prstGeom prst="line">
            <a:avLst/>
          </a:prstGeom>
          <a:ln cap="rnd" w="66675">
            <a:solidFill>
              <a:srgbClr val="0011AB"/>
            </a:solidFill>
            <a:prstDash val="sysDash"/>
            <a:headEnd type="triangle" len="med" w="lg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89213" y="10090134"/>
            <a:ext cx="2279783" cy="78821"/>
          </a:xfrm>
          <a:prstGeom prst="line">
            <a:avLst/>
          </a:prstGeom>
          <a:ln cap="rnd" w="66675">
            <a:solidFill>
              <a:srgbClr val="0011A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0288753" y="10090134"/>
            <a:ext cx="2500460" cy="78821"/>
          </a:xfrm>
          <a:prstGeom prst="line">
            <a:avLst/>
          </a:prstGeom>
          <a:ln cap="rnd" w="66675">
            <a:solidFill>
              <a:srgbClr val="0011A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6746728" y="10119856"/>
            <a:ext cx="3565911" cy="49098"/>
          </a:xfrm>
          <a:prstGeom prst="line">
            <a:avLst/>
          </a:prstGeom>
          <a:ln cap="rnd" w="66675">
            <a:solidFill>
              <a:srgbClr val="0011A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3517552" y="10119856"/>
            <a:ext cx="3229176" cy="44663"/>
          </a:xfrm>
          <a:prstGeom prst="line">
            <a:avLst/>
          </a:prstGeom>
          <a:ln cap="rnd" w="66675">
            <a:solidFill>
              <a:srgbClr val="0011A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2766170" y="9772659"/>
            <a:ext cx="751382" cy="396296"/>
          </a:xfrm>
          <a:prstGeom prst="line">
            <a:avLst/>
          </a:prstGeom>
          <a:ln cap="rnd" w="66675">
            <a:solidFill>
              <a:srgbClr val="0011AB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076061" y="866332"/>
            <a:ext cx="6339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H="true">
            <a:off x="15342252" y="6432975"/>
            <a:ext cx="6339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448400" y="1683386"/>
            <a:ext cx="2410911" cy="3825164"/>
          </a:xfrm>
          <a:custGeom>
            <a:avLst/>
            <a:gdLst/>
            <a:ahLst/>
            <a:cxnLst/>
            <a:rect r="r" b="b" t="t" l="l"/>
            <a:pathLst>
              <a:path h="3825164" w="2410911">
                <a:moveTo>
                  <a:pt x="0" y="0"/>
                </a:moveTo>
                <a:lnTo>
                  <a:pt x="2410911" y="0"/>
                </a:lnTo>
                <a:lnTo>
                  <a:pt x="2410911" y="3825164"/>
                </a:lnTo>
                <a:lnTo>
                  <a:pt x="0" y="3825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353" y="1832398"/>
            <a:ext cx="2819486" cy="2537538"/>
          </a:xfrm>
          <a:custGeom>
            <a:avLst/>
            <a:gdLst/>
            <a:ahLst/>
            <a:cxnLst/>
            <a:rect r="r" b="b" t="t" l="l"/>
            <a:pathLst>
              <a:path h="2537538" w="2819486">
                <a:moveTo>
                  <a:pt x="0" y="0"/>
                </a:moveTo>
                <a:lnTo>
                  <a:pt x="2819486" y="0"/>
                </a:lnTo>
                <a:lnTo>
                  <a:pt x="2819486" y="2537538"/>
                </a:lnTo>
                <a:lnTo>
                  <a:pt x="0" y="253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5673" t="0" r="15673" b="0"/>
          <a:stretch>
            <a:fillRect/>
          </a:stretch>
        </p:blipFill>
        <p:spPr>
          <a:xfrm flipH="false" flipV="false" rot="0">
            <a:off x="3218561" y="288568"/>
            <a:ext cx="11850878" cy="970986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5173625" y="6895097"/>
            <a:ext cx="2960461" cy="851410"/>
          </a:xfrm>
          <a:custGeom>
            <a:avLst/>
            <a:gdLst/>
            <a:ahLst/>
            <a:cxnLst/>
            <a:rect r="r" b="b" t="t" l="l"/>
            <a:pathLst>
              <a:path h="851410" w="2960461">
                <a:moveTo>
                  <a:pt x="0" y="0"/>
                </a:moveTo>
                <a:lnTo>
                  <a:pt x="2960461" y="0"/>
                </a:lnTo>
                <a:lnTo>
                  <a:pt x="2960461" y="851410"/>
                </a:lnTo>
                <a:lnTo>
                  <a:pt x="0" y="851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48" t="-35722" r="-6322" b="-5880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49 de 54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942" y="952500"/>
            <a:ext cx="2822525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Los Angeles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93926" y="5603800"/>
            <a:ext cx="1445270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Itapoá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131" y="4415817"/>
            <a:ext cx="1073886" cy="43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5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60 km²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46986" y="1152106"/>
            <a:ext cx="1150534" cy="43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5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0,6 km²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7975" y="5254295"/>
            <a:ext cx="2960461" cy="851410"/>
          </a:xfrm>
          <a:custGeom>
            <a:avLst/>
            <a:gdLst/>
            <a:ahLst/>
            <a:cxnLst/>
            <a:rect r="r" b="b" t="t" l="l"/>
            <a:pathLst>
              <a:path h="851410" w="2960461">
                <a:moveTo>
                  <a:pt x="0" y="0"/>
                </a:moveTo>
                <a:lnTo>
                  <a:pt x="2960460" y="0"/>
                </a:lnTo>
                <a:lnTo>
                  <a:pt x="2960460" y="851410"/>
                </a:lnTo>
                <a:lnTo>
                  <a:pt x="0" y="851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48" t="-35722" r="-6322" b="-58805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15068997" y="8122666"/>
            <a:ext cx="1662559" cy="2046288"/>
          </a:xfrm>
          <a:prstGeom prst="line">
            <a:avLst/>
          </a:prstGeom>
          <a:ln cap="rnd" w="66675">
            <a:solidFill>
              <a:srgbClr val="BB0B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054071" y="8491608"/>
            <a:ext cx="703951" cy="1194205"/>
          </a:xfrm>
          <a:prstGeom prst="line">
            <a:avLst/>
          </a:prstGeom>
          <a:ln cap="rnd" w="66675">
            <a:solidFill>
              <a:srgbClr val="BB0B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537096" y="6432975"/>
            <a:ext cx="538853" cy="2046881"/>
          </a:xfrm>
          <a:prstGeom prst="line">
            <a:avLst/>
          </a:prstGeom>
          <a:ln cap="rnd" w="66675">
            <a:solidFill>
              <a:srgbClr val="BB0B00"/>
            </a:solidFill>
            <a:prstDash val="sysDash"/>
            <a:headEnd type="triangle" len="med" w="lg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789213" y="10090134"/>
            <a:ext cx="2279783" cy="78821"/>
          </a:xfrm>
          <a:prstGeom prst="line">
            <a:avLst/>
          </a:prstGeom>
          <a:ln cap="rnd" w="66675">
            <a:solidFill>
              <a:srgbClr val="BB0B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0288753" y="10090134"/>
            <a:ext cx="2500460" cy="78821"/>
          </a:xfrm>
          <a:prstGeom prst="line">
            <a:avLst/>
          </a:prstGeom>
          <a:ln cap="rnd" w="66675">
            <a:solidFill>
              <a:srgbClr val="BB0B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6746728" y="10119856"/>
            <a:ext cx="3565911" cy="49098"/>
          </a:xfrm>
          <a:prstGeom prst="line">
            <a:avLst/>
          </a:prstGeom>
          <a:ln cap="rnd" w="66675">
            <a:solidFill>
              <a:srgbClr val="BB0B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3517552" y="10119856"/>
            <a:ext cx="3229176" cy="44663"/>
          </a:xfrm>
          <a:prstGeom prst="line">
            <a:avLst/>
          </a:prstGeom>
          <a:ln cap="rnd" w="66675">
            <a:solidFill>
              <a:srgbClr val="BB0B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2766170" y="9772659"/>
            <a:ext cx="751382" cy="396296"/>
          </a:xfrm>
          <a:prstGeom prst="line">
            <a:avLst/>
          </a:prstGeom>
          <a:ln cap="rnd" w="66675">
            <a:solidFill>
              <a:srgbClr val="BB0B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9603" y="0"/>
            <a:ext cx="21487206" cy="10287000"/>
          </a:xfrm>
          <a:custGeom>
            <a:avLst/>
            <a:gdLst/>
            <a:ahLst/>
            <a:cxnLst/>
            <a:rect r="r" b="b" t="t" l="l"/>
            <a:pathLst>
              <a:path h="10287000" w="21487206">
                <a:moveTo>
                  <a:pt x="0" y="0"/>
                </a:moveTo>
                <a:lnTo>
                  <a:pt x="21487206" y="0"/>
                </a:lnTo>
                <a:lnTo>
                  <a:pt x="21487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EBEBEB"/>
                </a:solidFill>
                <a:latin typeface="Inter"/>
                <a:ea typeface="Inter"/>
                <a:cs typeface="Inter"/>
                <a:sym typeface="Inter"/>
              </a:rPr>
              <a:t>Página 5 de 54</a:t>
            </a:r>
          </a:p>
        </p:txBody>
      </p:sp>
    </p:spTree>
  </p:cSld>
  <p:clrMapOvr>
    <a:masterClrMapping/>
  </p:clrMapOvr>
  <p:transition spd="fast">
    <p:cover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5626" y="4445561"/>
            <a:ext cx="9127214" cy="5407874"/>
          </a:xfrm>
          <a:custGeom>
            <a:avLst/>
            <a:gdLst/>
            <a:ahLst/>
            <a:cxnLst/>
            <a:rect r="r" b="b" t="t" l="l"/>
            <a:pathLst>
              <a:path h="5407874" w="9127214">
                <a:moveTo>
                  <a:pt x="0" y="0"/>
                </a:moveTo>
                <a:lnTo>
                  <a:pt x="9127214" y="0"/>
                </a:lnTo>
                <a:lnTo>
                  <a:pt x="9127214" y="5407875"/>
                </a:lnTo>
                <a:lnTo>
                  <a:pt x="0" y="5407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00659" y="404085"/>
            <a:ext cx="7156777" cy="2251403"/>
          </a:xfrm>
          <a:custGeom>
            <a:avLst/>
            <a:gdLst/>
            <a:ahLst/>
            <a:cxnLst/>
            <a:rect r="r" b="b" t="t" l="l"/>
            <a:pathLst>
              <a:path h="2251403" w="7156777">
                <a:moveTo>
                  <a:pt x="0" y="0"/>
                </a:moveTo>
                <a:lnTo>
                  <a:pt x="7156777" y="0"/>
                </a:lnTo>
                <a:lnTo>
                  <a:pt x="7156777" y="2251403"/>
                </a:lnTo>
                <a:lnTo>
                  <a:pt x="0" y="2251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03588" y="8043339"/>
            <a:ext cx="2039908" cy="1440887"/>
          </a:xfrm>
          <a:custGeom>
            <a:avLst/>
            <a:gdLst/>
            <a:ahLst/>
            <a:cxnLst/>
            <a:rect r="r" b="b" t="t" l="l"/>
            <a:pathLst>
              <a:path h="1440887" w="2039908">
                <a:moveTo>
                  <a:pt x="0" y="0"/>
                </a:moveTo>
                <a:lnTo>
                  <a:pt x="2039908" y="0"/>
                </a:lnTo>
                <a:lnTo>
                  <a:pt x="2039908" y="1440888"/>
                </a:lnTo>
                <a:lnTo>
                  <a:pt x="0" y="1440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323232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603588" y="4814770"/>
            <a:ext cx="2039908" cy="1440887"/>
          </a:xfrm>
          <a:custGeom>
            <a:avLst/>
            <a:gdLst/>
            <a:ahLst/>
            <a:cxnLst/>
            <a:rect r="r" b="b" t="t" l="l"/>
            <a:pathLst>
              <a:path h="1440887" w="2039908">
                <a:moveTo>
                  <a:pt x="0" y="0"/>
                </a:moveTo>
                <a:lnTo>
                  <a:pt x="2039908" y="0"/>
                </a:lnTo>
                <a:lnTo>
                  <a:pt x="2039908" y="1440887"/>
                </a:lnTo>
                <a:lnTo>
                  <a:pt x="0" y="1440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09" t="0" r="-3009" b="0"/>
            </a:stretch>
          </a:blipFill>
          <a:ln w="28575" cap="sq">
            <a:solidFill>
              <a:srgbClr val="323232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603588" y="6427107"/>
            <a:ext cx="2039908" cy="1440887"/>
          </a:xfrm>
          <a:custGeom>
            <a:avLst/>
            <a:gdLst/>
            <a:ahLst/>
            <a:cxnLst/>
            <a:rect r="r" b="b" t="t" l="l"/>
            <a:pathLst>
              <a:path h="1440887" w="2039908">
                <a:moveTo>
                  <a:pt x="0" y="0"/>
                </a:moveTo>
                <a:lnTo>
                  <a:pt x="2039908" y="0"/>
                </a:lnTo>
                <a:lnTo>
                  <a:pt x="2039908" y="1440888"/>
                </a:lnTo>
                <a:lnTo>
                  <a:pt x="0" y="1440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76" t="0" r="-2976" b="0"/>
            </a:stretch>
          </a:blipFill>
          <a:ln w="19050" cap="sq">
            <a:solidFill>
              <a:srgbClr val="323232"/>
            </a:solidFill>
            <a:prstDash val="solid"/>
            <a:miter/>
          </a:ln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29387" r="0" b="29107"/>
          <a:stretch>
            <a:fillRect/>
          </a:stretch>
        </p:blipFill>
        <p:spPr>
          <a:xfrm flipH="false" flipV="false" rot="0">
            <a:off x="1156094" y="4788461"/>
            <a:ext cx="6864235" cy="506497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4291" y="1790110"/>
            <a:ext cx="11448018" cy="265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582" indent="-324791" lvl="1">
              <a:lnSpc>
                <a:spcPts val="4212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 condições climáticas severas e o alto preço dos seguros praticamente inviabilizam utilizar essa rota.</a:t>
            </a:r>
          </a:p>
          <a:p>
            <a:pPr algn="l">
              <a:lnSpc>
                <a:spcPts val="4212"/>
              </a:lnSpc>
            </a:pPr>
          </a:p>
          <a:p>
            <a:pPr algn="l" marL="649582" indent="-324791" lvl="1">
              <a:lnSpc>
                <a:spcPts val="4212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Mesmo com o longo tempo de espera no canal do panamá, a viagem através dele é mais segura.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19487"/>
            <a:ext cx="8972401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Viagem Via Cabo Horn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50 de 54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9487"/>
            <a:ext cx="7862292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Resumo Resultados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73762" y="2090215"/>
            <a:ext cx="17740477" cy="4276627"/>
          </a:xfrm>
          <a:custGeom>
            <a:avLst/>
            <a:gdLst/>
            <a:ahLst/>
            <a:cxnLst/>
            <a:rect r="r" b="b" t="t" l="l"/>
            <a:pathLst>
              <a:path h="4276627" w="17740477">
                <a:moveTo>
                  <a:pt x="0" y="0"/>
                </a:moveTo>
                <a:lnTo>
                  <a:pt x="17740476" y="0"/>
                </a:lnTo>
                <a:lnTo>
                  <a:pt x="17740476" y="4276627"/>
                </a:lnTo>
                <a:lnTo>
                  <a:pt x="0" y="4276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02" t="-58895" r="-5224" b="-5842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4317" y="6547817"/>
            <a:ext cx="16633351" cy="305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28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💰 </a:t>
            </a:r>
            <a:r>
              <a:rPr lang="en-US" b="true" sz="428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Decisão Ótima</a:t>
            </a:r>
          </a:p>
          <a:p>
            <a:pPr algn="l">
              <a:lnSpc>
                <a:spcPts val="4599"/>
              </a:lnSpc>
              <a:spcBef>
                <a:spcPct val="0"/>
              </a:spcBef>
            </a:pPr>
          </a:p>
          <a:p>
            <a:pPr algn="l" marL="709335" indent="-354668" lvl="1">
              <a:lnSpc>
                <a:spcPts val="45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8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Cenário A (2× Panamax) é o mais lucrativo</a:t>
            </a:r>
            <a:r>
              <a:rPr lang="en-US" sz="328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709335" indent="-354668" lvl="1">
              <a:lnSpc>
                <a:spcPts val="4599"/>
              </a:lnSpc>
              <a:spcBef>
                <a:spcPct val="0"/>
              </a:spcBef>
              <a:buFont typeface="Arial"/>
              <a:buChar char="•"/>
            </a:pPr>
            <a:r>
              <a:rPr lang="en-US" sz="328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Vantagem: Lucro total superior em US$ 95,000.00.</a:t>
            </a:r>
          </a:p>
          <a:p>
            <a:pPr algn="l" marL="709335" indent="-354668" lvl="1">
              <a:lnSpc>
                <a:spcPts val="4599"/>
              </a:lnSpc>
              <a:spcBef>
                <a:spcPct val="0"/>
              </a:spcBef>
              <a:buFont typeface="Arial"/>
              <a:buChar char="•"/>
            </a:pPr>
            <a:r>
              <a:rPr lang="en-US" sz="328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custo de viagem é US$ 95,000 menor e a entrega é 7 dias mais rápida.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31555" y="10012809"/>
            <a:ext cx="1558035" cy="276393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51 de 54</a:t>
            </a:r>
          </a:p>
        </p:txBody>
      </p:sp>
    </p:spTree>
  </p:cSld>
  <p:clrMapOvr>
    <a:masterClrMapping/>
  </p:clrMapOvr>
  <p:transition spd="fast">
    <p:fade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397" y="3702963"/>
            <a:ext cx="10921029" cy="6138096"/>
          </a:xfrm>
          <a:custGeom>
            <a:avLst/>
            <a:gdLst/>
            <a:ahLst/>
            <a:cxnLst/>
            <a:rect r="r" b="b" t="t" l="l"/>
            <a:pathLst>
              <a:path h="6138096" w="10921029">
                <a:moveTo>
                  <a:pt x="0" y="0"/>
                </a:moveTo>
                <a:lnTo>
                  <a:pt x="10921029" y="0"/>
                </a:lnTo>
                <a:lnTo>
                  <a:pt x="10921029" y="6138096"/>
                </a:lnTo>
                <a:lnTo>
                  <a:pt x="0" y="6138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3929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52 de 54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5214" y="2410844"/>
            <a:ext cx="17592786" cy="218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0"/>
              </a:lnSpc>
              <a:spcBef>
                <a:spcPct val="0"/>
              </a:spcBef>
            </a:pPr>
            <a:r>
              <a:rPr lang="en-US" sz="3129">
                <a:solidFill>
                  <a:srgbClr val="000000"/>
                </a:solidFill>
                <a:latin typeface="Araboto"/>
                <a:ea typeface="Araboto"/>
                <a:cs typeface="Araboto"/>
                <a:sym typeface="Araboto"/>
              </a:rPr>
              <a:t>Os dados são provenientes de consultas a fontes de informação abertas da internet (como noticiários de logística, artigos acadêmicos sobre pesquisa operacional no setor naval, e páginas de autoridades marítimas) para garantir que o modelo seja realista em sua estrutura, mesmo que os valores exatos de frete sejam simulações conceituais para a aplicação do Método Simplex.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39196" y="0"/>
            <a:ext cx="1348804" cy="289293"/>
          </a:xfrm>
          <a:custGeom>
            <a:avLst/>
            <a:gdLst/>
            <a:ahLst/>
            <a:cxnLst/>
            <a:rect r="r" b="b" t="t" l="l"/>
            <a:pathLst>
              <a:path h="289293" w="1348804">
                <a:moveTo>
                  <a:pt x="0" y="0"/>
                </a:moveTo>
                <a:lnTo>
                  <a:pt x="1348804" y="0"/>
                </a:lnTo>
                <a:lnTo>
                  <a:pt x="1348804" y="289293"/>
                </a:lnTo>
                <a:lnTo>
                  <a:pt x="0" y="289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19487"/>
            <a:ext cx="4748659" cy="109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640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Referências</a:t>
            </a:r>
          </a:p>
        </p:txBody>
      </p:sp>
    </p:spTree>
  </p:cSld>
  <p:clrMapOvr>
    <a:masterClrMapping/>
  </p:clrMapOvr>
  <p:transition spd="fast">
    <p:fade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1792" y="411372"/>
            <a:ext cx="655334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Perguntas?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412130" y="2896780"/>
            <a:ext cx="6361520" cy="6361520"/>
          </a:xfrm>
          <a:custGeom>
            <a:avLst/>
            <a:gdLst/>
            <a:ahLst/>
            <a:cxnLst/>
            <a:rect r="r" b="b" t="t" l="l"/>
            <a:pathLst>
              <a:path h="6361520" w="6361520">
                <a:moveTo>
                  <a:pt x="0" y="0"/>
                </a:moveTo>
                <a:lnTo>
                  <a:pt x="6361520" y="0"/>
                </a:lnTo>
                <a:lnTo>
                  <a:pt x="6361520" y="6361520"/>
                </a:lnTo>
                <a:lnTo>
                  <a:pt x="0" y="6361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2896780"/>
            <a:ext cx="6361520" cy="6361520"/>
          </a:xfrm>
          <a:custGeom>
            <a:avLst/>
            <a:gdLst/>
            <a:ahLst/>
            <a:cxnLst/>
            <a:rect r="r" b="b" t="t" l="l"/>
            <a:pathLst>
              <a:path h="6361520" w="6361520">
                <a:moveTo>
                  <a:pt x="0" y="0"/>
                </a:moveTo>
                <a:lnTo>
                  <a:pt x="6361520" y="0"/>
                </a:lnTo>
                <a:lnTo>
                  <a:pt x="6361520" y="6361520"/>
                </a:lnTo>
                <a:lnTo>
                  <a:pt x="0" y="636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5870" y="3809410"/>
            <a:ext cx="4536261" cy="4536261"/>
          </a:xfrm>
          <a:custGeom>
            <a:avLst/>
            <a:gdLst/>
            <a:ahLst/>
            <a:cxnLst/>
            <a:rect r="r" b="b" t="t" l="l"/>
            <a:pathLst>
              <a:path h="4536261" w="4536261">
                <a:moveTo>
                  <a:pt x="0" y="0"/>
                </a:moveTo>
                <a:lnTo>
                  <a:pt x="4536260" y="0"/>
                </a:lnTo>
                <a:lnTo>
                  <a:pt x="4536260" y="4536260"/>
                </a:lnTo>
                <a:lnTo>
                  <a:pt x="0" y="4536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1333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53 de 54</a:t>
            </a:r>
          </a:p>
        </p:txBody>
      </p:sp>
    </p:spTree>
  </p:cSld>
  <p:clrMapOvr>
    <a:masterClrMapping/>
  </p:clrMapOvr>
  <p:transition spd="slow">
    <p:cover dir="lu"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90179" y="3111250"/>
            <a:ext cx="3767483" cy="3588982"/>
          </a:xfrm>
          <a:custGeom>
            <a:avLst/>
            <a:gdLst/>
            <a:ahLst/>
            <a:cxnLst/>
            <a:rect r="r" b="b" t="t" l="l"/>
            <a:pathLst>
              <a:path h="3588982" w="3767483">
                <a:moveTo>
                  <a:pt x="0" y="0"/>
                </a:moveTo>
                <a:lnTo>
                  <a:pt x="3767483" y="0"/>
                </a:lnTo>
                <a:lnTo>
                  <a:pt x="3767483" y="3588981"/>
                </a:lnTo>
                <a:lnTo>
                  <a:pt x="0" y="3588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7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153990" y="-142130"/>
            <a:ext cx="20595981" cy="325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79"/>
              </a:lnSpc>
            </a:pPr>
            <a:r>
              <a:rPr lang="en-US" sz="18914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861" y="3444625"/>
            <a:ext cx="9116913" cy="142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Trabalho N2 - Pesquisa Operacional</a:t>
            </a:r>
          </a:p>
          <a:p>
            <a:pPr algn="ctr">
              <a:lnSpc>
                <a:spcPts val="57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77679" y="4797809"/>
            <a:ext cx="6473875" cy="127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6281" indent="-398140" lvl="1">
              <a:lnSpc>
                <a:spcPts val="5163"/>
              </a:lnSpc>
              <a:buFont typeface="Arial"/>
              <a:buChar char="•"/>
            </a:pPr>
            <a:r>
              <a:rPr lang="en-US" b="true" sz="36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Maruan Biasi El Achkar</a:t>
            </a:r>
          </a:p>
          <a:p>
            <a:pPr algn="l" marL="796281" indent="-398140" lvl="1">
              <a:lnSpc>
                <a:spcPts val="5163"/>
              </a:lnSpc>
              <a:buFont typeface="Arial"/>
              <a:buChar char="•"/>
            </a:pPr>
            <a:r>
              <a:rPr lang="en-US" b="true" sz="36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Ricardo Falcão Schlieper</a:t>
            </a:r>
          </a:p>
        </p:txBody>
      </p:sp>
      <p:sp>
        <p:nvSpPr>
          <p:cNvPr name="AutoShape 6" id="6"/>
          <p:cNvSpPr/>
          <p:nvPr/>
        </p:nvSpPr>
        <p:spPr>
          <a:xfrm>
            <a:off x="1575861" y="4496778"/>
            <a:ext cx="911691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528013" y="7482387"/>
            <a:ext cx="11249241" cy="173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Curso: Engenharia de Software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Matéria: Probabilidade e Estatística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Professor: Jaisson Potrich dos Reis</a:t>
            </a:r>
          </a:p>
        </p:txBody>
      </p:sp>
      <p:sp>
        <p:nvSpPr>
          <p:cNvPr name="AutoShape 8" id="8"/>
          <p:cNvSpPr/>
          <p:nvPr/>
        </p:nvSpPr>
        <p:spPr>
          <a:xfrm>
            <a:off x="1528013" y="7388148"/>
            <a:ext cx="668340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693837" y="4777966"/>
            <a:ext cx="2951798" cy="2951798"/>
          </a:xfrm>
          <a:custGeom>
            <a:avLst/>
            <a:gdLst/>
            <a:ahLst/>
            <a:cxnLst/>
            <a:rect r="r" b="b" t="t" l="l"/>
            <a:pathLst>
              <a:path h="2951798" w="2951798">
                <a:moveTo>
                  <a:pt x="0" y="0"/>
                </a:moveTo>
                <a:lnTo>
                  <a:pt x="2951798" y="0"/>
                </a:lnTo>
                <a:lnTo>
                  <a:pt x="2951798" y="2951798"/>
                </a:lnTo>
                <a:lnTo>
                  <a:pt x="0" y="295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w="1333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04055" y="6885262"/>
            <a:ext cx="3005904" cy="3005904"/>
          </a:xfrm>
          <a:custGeom>
            <a:avLst/>
            <a:gdLst/>
            <a:ahLst/>
            <a:cxnLst/>
            <a:rect r="r" b="b" t="t" l="l"/>
            <a:pathLst>
              <a:path h="3005904" w="3005904">
                <a:moveTo>
                  <a:pt x="0" y="0"/>
                </a:moveTo>
                <a:lnTo>
                  <a:pt x="3005904" y="0"/>
                </a:lnTo>
                <a:lnTo>
                  <a:pt x="3005904" y="3005904"/>
                </a:lnTo>
                <a:lnTo>
                  <a:pt x="0" y="3005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45635" y="6700231"/>
            <a:ext cx="3258420" cy="3401738"/>
          </a:xfrm>
          <a:custGeom>
            <a:avLst/>
            <a:gdLst/>
            <a:ahLst/>
            <a:cxnLst/>
            <a:rect r="r" b="b" t="t" l="l"/>
            <a:pathLst>
              <a:path h="3401738" w="3258420">
                <a:moveTo>
                  <a:pt x="0" y="0"/>
                </a:moveTo>
                <a:lnTo>
                  <a:pt x="3258420" y="0"/>
                </a:lnTo>
                <a:lnTo>
                  <a:pt x="3258420" y="3401738"/>
                </a:lnTo>
                <a:lnTo>
                  <a:pt x="0" y="3401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98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54 de 54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00767" y="9280466"/>
            <a:ext cx="2436443" cy="810117"/>
          </a:xfrm>
          <a:custGeom>
            <a:avLst/>
            <a:gdLst/>
            <a:ahLst/>
            <a:cxnLst/>
            <a:rect r="r" b="b" t="t" l="l"/>
            <a:pathLst>
              <a:path h="810117" w="2436443">
                <a:moveTo>
                  <a:pt x="0" y="0"/>
                </a:moveTo>
                <a:lnTo>
                  <a:pt x="2436442" y="0"/>
                </a:lnTo>
                <a:lnTo>
                  <a:pt x="2436442" y="810117"/>
                </a:lnTo>
                <a:lnTo>
                  <a:pt x="0" y="8101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9603" y="0"/>
            <a:ext cx="21487206" cy="10287000"/>
          </a:xfrm>
          <a:custGeom>
            <a:avLst/>
            <a:gdLst/>
            <a:ahLst/>
            <a:cxnLst/>
            <a:rect r="r" b="b" t="t" l="l"/>
            <a:pathLst>
              <a:path h="10287000" w="21487206">
                <a:moveTo>
                  <a:pt x="0" y="0"/>
                </a:moveTo>
                <a:lnTo>
                  <a:pt x="21487206" y="0"/>
                </a:lnTo>
                <a:lnTo>
                  <a:pt x="21487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6 de 54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7394" y="0"/>
            <a:ext cx="9448450" cy="3436874"/>
          </a:xfrm>
          <a:custGeom>
            <a:avLst/>
            <a:gdLst/>
            <a:ahLst/>
            <a:cxnLst/>
            <a:rect r="r" b="b" t="t" l="l"/>
            <a:pathLst>
              <a:path h="3436874" w="9448450">
                <a:moveTo>
                  <a:pt x="0" y="0"/>
                </a:moveTo>
                <a:lnTo>
                  <a:pt x="9448450" y="0"/>
                </a:lnTo>
                <a:lnTo>
                  <a:pt x="9448450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394" y="3436874"/>
            <a:ext cx="9448450" cy="3425063"/>
          </a:xfrm>
          <a:custGeom>
            <a:avLst/>
            <a:gdLst/>
            <a:ahLst/>
            <a:cxnLst/>
            <a:rect r="r" b="b" t="t" l="l"/>
            <a:pathLst>
              <a:path h="3425063" w="9448450">
                <a:moveTo>
                  <a:pt x="0" y="0"/>
                </a:moveTo>
                <a:lnTo>
                  <a:pt x="9448450" y="0"/>
                </a:lnTo>
                <a:lnTo>
                  <a:pt x="9448450" y="3425063"/>
                </a:lnTo>
                <a:lnTo>
                  <a:pt x="0" y="3425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7394" y="6861937"/>
            <a:ext cx="9448450" cy="3425063"/>
          </a:xfrm>
          <a:custGeom>
            <a:avLst/>
            <a:gdLst/>
            <a:ahLst/>
            <a:cxnLst/>
            <a:rect r="r" b="b" t="t" l="l"/>
            <a:pathLst>
              <a:path h="3425063" w="9448450">
                <a:moveTo>
                  <a:pt x="0" y="0"/>
                </a:moveTo>
                <a:lnTo>
                  <a:pt x="9448450" y="0"/>
                </a:lnTo>
                <a:lnTo>
                  <a:pt x="9448450" y="3425063"/>
                </a:lnTo>
                <a:lnTo>
                  <a:pt x="0" y="3425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0"/>
            <a:ext cx="9352037" cy="3436874"/>
          </a:xfrm>
          <a:custGeom>
            <a:avLst/>
            <a:gdLst/>
            <a:ahLst/>
            <a:cxnLst/>
            <a:rect r="r" b="b" t="t" l="l"/>
            <a:pathLst>
              <a:path h="3436874" w="9352037">
                <a:moveTo>
                  <a:pt x="0" y="0"/>
                </a:moveTo>
                <a:lnTo>
                  <a:pt x="9352037" y="0"/>
                </a:lnTo>
                <a:lnTo>
                  <a:pt x="9352037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3436874"/>
            <a:ext cx="9383735" cy="3425063"/>
          </a:xfrm>
          <a:custGeom>
            <a:avLst/>
            <a:gdLst/>
            <a:ahLst/>
            <a:cxnLst/>
            <a:rect r="r" b="b" t="t" l="l"/>
            <a:pathLst>
              <a:path h="3425063" w="9383735">
                <a:moveTo>
                  <a:pt x="0" y="0"/>
                </a:moveTo>
                <a:lnTo>
                  <a:pt x="9383735" y="0"/>
                </a:lnTo>
                <a:lnTo>
                  <a:pt x="9383735" y="3425063"/>
                </a:lnTo>
                <a:lnTo>
                  <a:pt x="0" y="3425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6861937"/>
            <a:ext cx="9352037" cy="3401804"/>
          </a:xfrm>
          <a:custGeom>
            <a:avLst/>
            <a:gdLst/>
            <a:ahLst/>
            <a:cxnLst/>
            <a:rect r="r" b="b" t="t" l="l"/>
            <a:pathLst>
              <a:path h="3401804" w="9352037">
                <a:moveTo>
                  <a:pt x="0" y="0"/>
                </a:moveTo>
                <a:lnTo>
                  <a:pt x="9352037" y="0"/>
                </a:lnTo>
                <a:lnTo>
                  <a:pt x="9352037" y="3401803"/>
                </a:lnTo>
                <a:lnTo>
                  <a:pt x="0" y="34018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7 de 54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30621"/>
            <a:ext cx="9165807" cy="7739782"/>
          </a:xfrm>
          <a:custGeom>
            <a:avLst/>
            <a:gdLst/>
            <a:ahLst/>
            <a:cxnLst/>
            <a:rect r="r" b="b" t="t" l="l"/>
            <a:pathLst>
              <a:path h="7739782" w="9165807">
                <a:moveTo>
                  <a:pt x="0" y="0"/>
                </a:moveTo>
                <a:lnTo>
                  <a:pt x="9165807" y="0"/>
                </a:lnTo>
                <a:lnTo>
                  <a:pt x="9165807" y="7739782"/>
                </a:lnTo>
                <a:lnTo>
                  <a:pt x="0" y="7739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896" t="-5965" r="-44683" b="-3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5807" y="1130621"/>
            <a:ext cx="9122193" cy="7739782"/>
          </a:xfrm>
          <a:custGeom>
            <a:avLst/>
            <a:gdLst/>
            <a:ahLst/>
            <a:cxnLst/>
            <a:rect r="r" b="b" t="t" l="l"/>
            <a:pathLst>
              <a:path h="7739782" w="9122193">
                <a:moveTo>
                  <a:pt x="0" y="0"/>
                </a:moveTo>
                <a:lnTo>
                  <a:pt x="9122193" y="0"/>
                </a:lnTo>
                <a:lnTo>
                  <a:pt x="9122193" y="7739782"/>
                </a:lnTo>
                <a:lnTo>
                  <a:pt x="0" y="7739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794" t="-5694" r="-4452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8 de 54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5582" y="420539"/>
            <a:ext cx="12356836" cy="5931281"/>
          </a:xfrm>
          <a:custGeom>
            <a:avLst/>
            <a:gdLst/>
            <a:ahLst/>
            <a:cxnLst/>
            <a:rect r="r" b="b" t="t" l="l"/>
            <a:pathLst>
              <a:path h="5931281" w="12356836">
                <a:moveTo>
                  <a:pt x="0" y="0"/>
                </a:moveTo>
                <a:lnTo>
                  <a:pt x="12356836" y="0"/>
                </a:lnTo>
                <a:lnTo>
                  <a:pt x="12356836" y="5931281"/>
                </a:lnTo>
                <a:lnTo>
                  <a:pt x="0" y="5931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0874" y="6777087"/>
            <a:ext cx="9486251" cy="3509913"/>
          </a:xfrm>
          <a:custGeom>
            <a:avLst/>
            <a:gdLst/>
            <a:ahLst/>
            <a:cxnLst/>
            <a:rect r="r" b="b" t="t" l="l"/>
            <a:pathLst>
              <a:path h="3509913" w="9486251">
                <a:moveTo>
                  <a:pt x="0" y="0"/>
                </a:moveTo>
                <a:lnTo>
                  <a:pt x="9486252" y="0"/>
                </a:lnTo>
                <a:lnTo>
                  <a:pt x="9486252" y="3509913"/>
                </a:lnTo>
                <a:lnTo>
                  <a:pt x="0" y="350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142175" y="6564454"/>
            <a:ext cx="1424735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768276" y="0"/>
            <a:ext cx="1519724" cy="230650"/>
          </a:xfrm>
          <a:custGeom>
            <a:avLst/>
            <a:gdLst/>
            <a:ahLst/>
            <a:cxnLst/>
            <a:rect r="r" b="b" t="t" l="l"/>
            <a:pathLst>
              <a:path h="230650" w="1519724">
                <a:moveTo>
                  <a:pt x="0" y="0"/>
                </a:moveTo>
                <a:lnTo>
                  <a:pt x="1519724" y="0"/>
                </a:lnTo>
                <a:lnTo>
                  <a:pt x="1519724" y="230650"/>
                </a:lnTo>
                <a:lnTo>
                  <a:pt x="0" y="230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31555" y="10012809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Página 9 de 54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DAG2AH0vFn4</dc:identifier>
  <dcterms:modified xsi:type="dcterms:W3CDTF">2011-08-01T06:04:30Z</dcterms:modified>
  <cp:revision>1</cp:revision>
  <dc:title>Jaisson Group - Pesquisa Operacional</dc:title>
</cp:coreProperties>
</file>